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715000" cx="9144000"/>
  <p:notesSz cx="6858000" cy="9144000"/>
  <p:embeddedFontLst>
    <p:embeddedFont>
      <p:font typeface="Fraunces"/>
      <p:regular r:id="rId31"/>
      <p:bold r:id="rId32"/>
      <p:italic r:id="rId33"/>
      <p:boldItalic r:id="rId34"/>
    </p:embeddedFont>
    <p:embeddedFont>
      <p:font typeface="Quicksand"/>
      <p:regular r:id="rId35"/>
      <p:bold r:id="rId36"/>
    </p:embeddedFont>
    <p:embeddedFont>
      <p:font typeface="Helvetica Neue"/>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E28792-CF21-46C3-91D9-193F99B59B1E}">
  <a:tblStyle styleId="{EAE28792-CF21-46C3-91D9-193F99B59B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raunces-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Fraunces-italic.fntdata"/><Relationship Id="rId10" Type="http://schemas.openxmlformats.org/officeDocument/2006/relationships/slide" Target="slides/slide4.xml"/><Relationship Id="rId32" Type="http://schemas.openxmlformats.org/officeDocument/2006/relationships/font" Target="fonts/Fraunces-bold.fntdata"/><Relationship Id="rId13" Type="http://schemas.openxmlformats.org/officeDocument/2006/relationships/slide" Target="slides/slide7.xml"/><Relationship Id="rId35" Type="http://schemas.openxmlformats.org/officeDocument/2006/relationships/font" Target="fonts/Quicksand-regular.fntdata"/><Relationship Id="rId12" Type="http://schemas.openxmlformats.org/officeDocument/2006/relationships/slide" Target="slides/slide6.xml"/><Relationship Id="rId34" Type="http://schemas.openxmlformats.org/officeDocument/2006/relationships/font" Target="fonts/Fraunces-boldItalic.fntdata"/><Relationship Id="rId15" Type="http://schemas.openxmlformats.org/officeDocument/2006/relationships/slide" Target="slides/slide9.xml"/><Relationship Id="rId37" Type="http://schemas.openxmlformats.org/officeDocument/2006/relationships/font" Target="fonts/HelveticaNeue-regular.fntdata"/><Relationship Id="rId14" Type="http://schemas.openxmlformats.org/officeDocument/2006/relationships/slide" Target="slides/slide8.xml"/><Relationship Id="rId36" Type="http://schemas.openxmlformats.org/officeDocument/2006/relationships/font" Target="fonts/Quicksand-bold.fntdata"/><Relationship Id="rId17" Type="http://schemas.openxmlformats.org/officeDocument/2006/relationships/slide" Target="slides/slide11.xml"/><Relationship Id="rId39" Type="http://schemas.openxmlformats.org/officeDocument/2006/relationships/font" Target="fonts/HelveticaNeue-italic.fntdata"/><Relationship Id="rId16" Type="http://schemas.openxmlformats.org/officeDocument/2006/relationships/slide" Target="slides/slide10.xml"/><Relationship Id="rId38" Type="http://schemas.openxmlformats.org/officeDocument/2006/relationships/font" Target="fonts/HelveticaNeu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3ac63aab261_1_1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3ac63aab26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9a3c3248dd_0_1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9a3c3248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9a3c3248dd_0_1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9a3c3248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ac63aab261_6_1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ac63aab261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a3c3248dd_0_2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a3c3248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a3cc2e56f4_0_1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a3cc2e56f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a3cc2e56f4_0_4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a3cc2e56f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a3cc2e56f4_0_4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a3cc2e56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3cc2e56f4_0_5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3cc2e56f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3cc2e56f4_0_7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a3cc2e56f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9a3c3248dd_0_2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9a3c3248d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9a3c3248dd_0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9a3c3248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ac63aab261_5_4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ac63aab261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9a3c3248dd_0_5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9a3c3248d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ac63aab261_5_4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ac63aab261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a3c3248dd_0_3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9a3c3248d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9a3c3248dd_0_3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9a3c3248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9a3c3248dd_0_4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9a3c3248d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ac63aab261_1_7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ac63aab261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ac63aab261_1_9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c63aab261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ac63aab261_1_10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ac63aab261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9a3c3248dd_0_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9a3c3248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ac63aab261_5_3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ac63aab261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c63aab261_5_2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ac63aab261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827306"/>
            <a:ext cx="8520600" cy="228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149028"/>
            <a:ext cx="8520600" cy="880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 name="Google Shape;13;p2"/>
          <p:cNvSpPr/>
          <p:nvPr/>
        </p:nvSpPr>
        <p:spPr>
          <a:xfrm>
            <a:off x="-13825" y="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229028"/>
            <a:ext cx="8520600" cy="2181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502472"/>
            <a:ext cx="8520600" cy="1445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389833"/>
            <a:ext cx="8520600" cy="935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17333"/>
            <a:ext cx="2808000" cy="839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544000"/>
            <a:ext cx="2808000" cy="3532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500167"/>
            <a:ext cx="6367800" cy="4545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39"/>
            <a:ext cx="4572000" cy="57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370194"/>
            <a:ext cx="4045200" cy="164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3114528"/>
            <a:ext cx="4045200" cy="13722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804528"/>
            <a:ext cx="3837000" cy="41058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700639"/>
            <a:ext cx="5998800" cy="672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github.com/shahiam/ZopuDe_AAD_FinalProjec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hyperlink" Target="https://www.researchgate.net/publication/260377431/figure/fig2/AS:216443955224580@1428615668331/Overview-of-Basin-Hopping-Framework-Under-the-BH-framework-the-energy-surface-is_W640.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E9D7"/>
            </a:gs>
            <a:gs pos="100000">
              <a:srgbClr val="FFDFAE"/>
            </a:gs>
          </a:gsLst>
          <a:lin ang="5400012" scaled="0"/>
        </a:gradFill>
      </p:bgPr>
    </p:bg>
    <p:spTree>
      <p:nvGrpSpPr>
        <p:cNvPr id="54" name="Shape 54"/>
        <p:cNvGrpSpPr/>
        <p:nvPr/>
      </p:nvGrpSpPr>
      <p:grpSpPr>
        <a:xfrm>
          <a:off x="0" y="0"/>
          <a:ext cx="0" cy="0"/>
          <a:chOff x="0" y="0"/>
          <a:chExt cx="0" cy="0"/>
        </a:xfrm>
      </p:grpSpPr>
      <p:pic>
        <p:nvPicPr>
          <p:cNvPr id="55" name="Google Shape;55;p13" title="ChatGPT Image Dec 2, 2025, 12_56_17 AM.png"/>
          <p:cNvPicPr preferRelativeResize="0"/>
          <p:nvPr/>
        </p:nvPicPr>
        <p:blipFill>
          <a:blip r:embed="rId3">
            <a:alphaModFix/>
          </a:blip>
          <a:stretch>
            <a:fillRect/>
          </a:stretch>
        </p:blipFill>
        <p:spPr>
          <a:xfrm>
            <a:off x="67825" y="55800"/>
            <a:ext cx="8970125" cy="5606326"/>
          </a:xfrm>
          <a:prstGeom prst="rect">
            <a:avLst/>
          </a:prstGeom>
          <a:noFill/>
          <a:ln>
            <a:noFill/>
          </a:ln>
        </p:spPr>
      </p:pic>
      <p:sp>
        <p:nvSpPr>
          <p:cNvPr id="56" name="Google Shape;56;p13"/>
          <p:cNvSpPr txBox="1"/>
          <p:nvPr>
            <p:ph type="ctrTitle"/>
          </p:nvPr>
        </p:nvSpPr>
        <p:spPr>
          <a:xfrm>
            <a:off x="263058" y="827306"/>
            <a:ext cx="8520600" cy="2280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5700">
                <a:solidFill>
                  <a:srgbClr val="5E3C23"/>
                </a:solidFill>
                <a:latin typeface="Quicksand"/>
                <a:ea typeface="Quicksand"/>
                <a:cs typeface="Quicksand"/>
                <a:sym typeface="Quicksand"/>
              </a:rPr>
              <a:t>Randomised Algorithms</a:t>
            </a:r>
            <a:endParaRPr b="1" sz="5700">
              <a:solidFill>
                <a:srgbClr val="5E3C23"/>
              </a:solidFill>
              <a:latin typeface="Quicksand"/>
              <a:ea typeface="Quicksand"/>
              <a:cs typeface="Quicksand"/>
              <a:sym typeface="Quicksand"/>
            </a:endParaRPr>
          </a:p>
        </p:txBody>
      </p:sp>
      <p:sp>
        <p:nvSpPr>
          <p:cNvPr id="57" name="Google Shape;57;p13"/>
          <p:cNvSpPr/>
          <p:nvPr/>
        </p:nvSpPr>
        <p:spPr>
          <a:xfrm>
            <a:off x="3460500" y="3563950"/>
            <a:ext cx="2223000" cy="373200"/>
          </a:xfrm>
          <a:prstGeom prst="roundRect">
            <a:avLst>
              <a:gd fmla="val 16667" name="adj"/>
            </a:avLst>
          </a:prstGeom>
          <a:solidFill>
            <a:srgbClr val="FFC300">
              <a:alpha val="25000"/>
            </a:srgbClr>
          </a:solidFill>
          <a:ln cap="flat" cmpd="sng" w="19050">
            <a:solidFill>
              <a:srgbClr val="CC5C2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rgbClr val="5E3C23"/>
                </a:solidFill>
                <a:latin typeface="Quicksand"/>
                <a:ea typeface="Quicksand"/>
                <a:cs typeface="Quicksand"/>
                <a:sym typeface="Quicksand"/>
              </a:rPr>
              <a:t>Team: Zopu De</a:t>
            </a:r>
            <a:endParaRPr b="1" sz="2000">
              <a:solidFill>
                <a:srgbClr val="5E3C23"/>
              </a:solidFill>
              <a:latin typeface="Quicksand"/>
              <a:ea typeface="Quicksand"/>
              <a:cs typeface="Quicksand"/>
              <a:sym typeface="Quicksand"/>
            </a:endParaRPr>
          </a:p>
        </p:txBody>
      </p:sp>
      <p:cxnSp>
        <p:nvCxnSpPr>
          <p:cNvPr id="58" name="Google Shape;58;p13"/>
          <p:cNvCxnSpPr/>
          <p:nvPr/>
        </p:nvCxnSpPr>
        <p:spPr>
          <a:xfrm>
            <a:off x="732700" y="3198950"/>
            <a:ext cx="7581300" cy="33300"/>
          </a:xfrm>
          <a:prstGeom prst="straightConnector1">
            <a:avLst/>
          </a:prstGeom>
          <a:noFill/>
          <a:ln cap="flat" cmpd="sng" w="38100">
            <a:solidFill>
              <a:srgbClr val="CC5C2B"/>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2"/>
          <p:cNvSpPr txBox="1"/>
          <p:nvPr>
            <p:ph type="title"/>
          </p:nvPr>
        </p:nvSpPr>
        <p:spPr>
          <a:xfrm>
            <a:off x="311700" y="302897"/>
            <a:ext cx="8520600" cy="63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solidFill>
                  <a:srgbClr val="5E3C23"/>
                </a:solidFill>
                <a:latin typeface="Fraunces"/>
                <a:ea typeface="Fraunces"/>
                <a:cs typeface="Fraunces"/>
                <a:sym typeface="Fraunces"/>
              </a:rPr>
              <a:t>Freivalds’ Algorithm</a:t>
            </a:r>
            <a:endParaRPr>
              <a:solidFill>
                <a:srgbClr val="5E3C23"/>
              </a:solidFill>
              <a:latin typeface="Fraunces"/>
              <a:ea typeface="Fraunces"/>
              <a:cs typeface="Fraunces"/>
              <a:sym typeface="Fraunces"/>
            </a:endParaRPr>
          </a:p>
          <a:p>
            <a:pPr indent="0" lvl="0" marL="0" rtl="0" algn="l">
              <a:spcBef>
                <a:spcPts val="0"/>
              </a:spcBef>
              <a:spcAft>
                <a:spcPts val="0"/>
              </a:spcAft>
              <a:buNone/>
            </a:pPr>
            <a:r>
              <a:t/>
            </a:r>
            <a:endParaRPr>
              <a:latin typeface="Fraunces"/>
              <a:ea typeface="Fraunces"/>
              <a:cs typeface="Fraunces"/>
              <a:sym typeface="Fraunces"/>
            </a:endParaRPr>
          </a:p>
        </p:txBody>
      </p:sp>
      <p:sp>
        <p:nvSpPr>
          <p:cNvPr id="129" name="Google Shape;129;p22"/>
          <p:cNvSpPr txBox="1"/>
          <p:nvPr>
            <p:ph idx="1" type="body"/>
          </p:nvPr>
        </p:nvSpPr>
        <p:spPr>
          <a:xfrm>
            <a:off x="311700" y="939200"/>
            <a:ext cx="8520600" cy="458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solidFill>
                  <a:srgbClr val="0B5394"/>
                </a:solidFill>
                <a:latin typeface="Fraunces"/>
                <a:ea typeface="Fraunces"/>
                <a:cs typeface="Fraunces"/>
                <a:sym typeface="Fraunces"/>
              </a:rPr>
              <a:t>Results (graph and charts):</a:t>
            </a:r>
            <a:endParaRPr sz="1300">
              <a:solidFill>
                <a:srgbClr val="38761D"/>
              </a:solidFill>
              <a:latin typeface="Fraunces"/>
              <a:ea typeface="Fraunces"/>
              <a:cs typeface="Fraunces"/>
              <a:sym typeface="Fraunces"/>
            </a:endParaRPr>
          </a:p>
          <a:p>
            <a:pPr indent="0" lvl="0" marL="0" rtl="0" algn="l">
              <a:lnSpc>
                <a:spcPct val="115000"/>
              </a:lnSpc>
              <a:spcBef>
                <a:spcPts val="1200"/>
              </a:spcBef>
              <a:spcAft>
                <a:spcPts val="0"/>
              </a:spcAft>
              <a:buNone/>
            </a:pPr>
            <a:r>
              <a:rPr lang="en-GB" sz="1300">
                <a:solidFill>
                  <a:srgbClr val="9A3412"/>
                </a:solidFill>
                <a:latin typeface="Fraunces"/>
                <a:ea typeface="Fraunces"/>
                <a:cs typeface="Fraunces"/>
                <a:sym typeface="Fraunces"/>
              </a:rPr>
              <a:t>Frievald’s algorithm outperforms the </a:t>
            </a:r>
            <a:endParaRPr sz="1300">
              <a:solidFill>
                <a:srgbClr val="9A3412"/>
              </a:solidFill>
              <a:latin typeface="Fraunces"/>
              <a:ea typeface="Fraunces"/>
              <a:cs typeface="Fraunces"/>
              <a:sym typeface="Fraunces"/>
            </a:endParaRPr>
          </a:p>
          <a:p>
            <a:pPr indent="0" lvl="0" marL="0" rtl="0" algn="l">
              <a:lnSpc>
                <a:spcPct val="115000"/>
              </a:lnSpc>
              <a:spcBef>
                <a:spcPts val="0"/>
              </a:spcBef>
              <a:spcAft>
                <a:spcPts val="0"/>
              </a:spcAft>
              <a:buNone/>
            </a:pPr>
            <a:r>
              <a:rPr lang="en-GB" sz="1300">
                <a:solidFill>
                  <a:srgbClr val="9A3412"/>
                </a:solidFill>
                <a:latin typeface="Fraunces"/>
                <a:ea typeface="Fraunces"/>
                <a:cs typeface="Fraunces"/>
                <a:sym typeface="Fraunces"/>
              </a:rPr>
              <a:t>deterministic</a:t>
            </a:r>
            <a:r>
              <a:rPr lang="en-GB" sz="1300">
                <a:solidFill>
                  <a:srgbClr val="9A3412"/>
                </a:solidFill>
                <a:latin typeface="Fraunces"/>
                <a:ea typeface="Fraunces"/>
                <a:cs typeface="Fraunces"/>
                <a:sym typeface="Fraunces"/>
              </a:rPr>
              <a:t> method of naive verification </a:t>
            </a:r>
            <a:endParaRPr sz="1300">
              <a:solidFill>
                <a:srgbClr val="9A3412"/>
              </a:solidFill>
              <a:latin typeface="Fraunces"/>
              <a:ea typeface="Fraunces"/>
              <a:cs typeface="Fraunces"/>
              <a:sym typeface="Fraunces"/>
            </a:endParaRPr>
          </a:p>
          <a:p>
            <a:pPr indent="0" lvl="0" marL="0" rtl="0" algn="l">
              <a:lnSpc>
                <a:spcPct val="115000"/>
              </a:lnSpc>
              <a:spcBef>
                <a:spcPts val="0"/>
              </a:spcBef>
              <a:spcAft>
                <a:spcPts val="0"/>
              </a:spcAft>
              <a:buNone/>
            </a:pPr>
            <a:r>
              <a:rPr lang="en-GB" sz="1300">
                <a:solidFill>
                  <a:srgbClr val="9A3412"/>
                </a:solidFill>
                <a:latin typeface="Fraunces"/>
                <a:ea typeface="Fraunces"/>
                <a:cs typeface="Fraunces"/>
                <a:sym typeface="Fraunces"/>
              </a:rPr>
              <a:t>(matching every </a:t>
            </a:r>
            <a:r>
              <a:rPr lang="en-GB" sz="1300">
                <a:solidFill>
                  <a:srgbClr val="9A3412"/>
                </a:solidFill>
                <a:latin typeface="Fraunces"/>
                <a:ea typeface="Fraunces"/>
                <a:cs typeface="Fraunces"/>
                <a:sym typeface="Fraunces"/>
              </a:rPr>
              <a:t>element</a:t>
            </a:r>
            <a:r>
              <a:rPr lang="en-GB" sz="1300">
                <a:solidFill>
                  <a:srgbClr val="9A3412"/>
                </a:solidFill>
                <a:latin typeface="Fraunces"/>
                <a:ea typeface="Fraunces"/>
                <a:cs typeface="Fraunces"/>
                <a:sym typeface="Fraunces"/>
              </a:rPr>
              <a:t> of C with </a:t>
            </a:r>
            <a:r>
              <a:rPr lang="en-GB" sz="1300">
                <a:solidFill>
                  <a:srgbClr val="9A3412"/>
                </a:solidFill>
                <a:latin typeface="Fraunces"/>
                <a:ea typeface="Fraunces"/>
                <a:cs typeface="Fraunces"/>
                <a:sym typeface="Fraunces"/>
              </a:rPr>
              <a:t>element</a:t>
            </a:r>
            <a:r>
              <a:rPr lang="en-GB" sz="1300">
                <a:solidFill>
                  <a:srgbClr val="9A3412"/>
                </a:solidFill>
                <a:latin typeface="Fraunces"/>
                <a:ea typeface="Fraunces"/>
                <a:cs typeface="Fraunces"/>
                <a:sym typeface="Fraunces"/>
              </a:rPr>
              <a:t> of A•B) </a:t>
            </a:r>
            <a:endParaRPr sz="1300">
              <a:solidFill>
                <a:srgbClr val="9A3412"/>
              </a:solidFill>
              <a:latin typeface="Fraunces"/>
              <a:ea typeface="Fraunces"/>
              <a:cs typeface="Fraunces"/>
              <a:sym typeface="Fraunces"/>
            </a:endParaRPr>
          </a:p>
          <a:p>
            <a:pPr indent="0" lvl="0" marL="0" rtl="0" algn="l">
              <a:lnSpc>
                <a:spcPct val="115000"/>
              </a:lnSpc>
              <a:spcBef>
                <a:spcPts val="0"/>
              </a:spcBef>
              <a:spcAft>
                <a:spcPts val="0"/>
              </a:spcAft>
              <a:buNone/>
            </a:pPr>
            <a:r>
              <a:rPr lang="en-GB" sz="1300">
                <a:solidFill>
                  <a:srgbClr val="9A3412"/>
                </a:solidFill>
                <a:latin typeface="Fraunces"/>
                <a:ea typeface="Fraunces"/>
                <a:cs typeface="Fraunces"/>
                <a:sym typeface="Fraunces"/>
              </a:rPr>
              <a:t>for nearly all input </a:t>
            </a:r>
            <a:r>
              <a:rPr lang="en-GB" sz="1300">
                <a:solidFill>
                  <a:srgbClr val="9A3412"/>
                </a:solidFill>
                <a:latin typeface="Fraunces"/>
                <a:ea typeface="Fraunces"/>
                <a:cs typeface="Fraunces"/>
                <a:sym typeface="Fraunces"/>
              </a:rPr>
              <a:t>matrix </a:t>
            </a:r>
            <a:r>
              <a:rPr lang="en-GB" sz="1300">
                <a:solidFill>
                  <a:srgbClr val="9A3412"/>
                </a:solidFill>
                <a:latin typeface="Fraunces"/>
                <a:ea typeface="Fraunces"/>
                <a:cs typeface="Fraunces"/>
                <a:sym typeface="Fraunces"/>
              </a:rPr>
              <a:t>sizes, and does </a:t>
            </a:r>
            <a:r>
              <a:rPr lang="en-GB" sz="1300">
                <a:solidFill>
                  <a:srgbClr val="9A3412"/>
                </a:solidFill>
                <a:latin typeface="Fraunces"/>
                <a:ea typeface="Fraunces"/>
                <a:cs typeface="Fraunces"/>
                <a:sym typeface="Fraunces"/>
              </a:rPr>
              <a:t>especially</a:t>
            </a:r>
            <a:r>
              <a:rPr lang="en-GB" sz="1300">
                <a:solidFill>
                  <a:srgbClr val="9A3412"/>
                </a:solidFill>
                <a:latin typeface="Fraunces"/>
                <a:ea typeface="Fraunces"/>
                <a:cs typeface="Fraunces"/>
                <a:sym typeface="Fraunces"/>
              </a:rPr>
              <a:t> </a:t>
            </a:r>
            <a:endParaRPr sz="1300">
              <a:solidFill>
                <a:srgbClr val="9A3412"/>
              </a:solidFill>
              <a:latin typeface="Fraunces"/>
              <a:ea typeface="Fraunces"/>
              <a:cs typeface="Fraunces"/>
              <a:sym typeface="Fraunces"/>
            </a:endParaRPr>
          </a:p>
          <a:p>
            <a:pPr indent="0" lvl="0" marL="0" rtl="0" algn="l">
              <a:lnSpc>
                <a:spcPct val="115000"/>
              </a:lnSpc>
              <a:spcBef>
                <a:spcPts val="0"/>
              </a:spcBef>
              <a:spcAft>
                <a:spcPts val="0"/>
              </a:spcAft>
              <a:buNone/>
            </a:pPr>
            <a:r>
              <a:rPr lang="en-GB" sz="1300">
                <a:solidFill>
                  <a:srgbClr val="9A3412"/>
                </a:solidFill>
                <a:latin typeface="Fraunces"/>
                <a:ea typeface="Fraunces"/>
                <a:cs typeface="Fraunces"/>
                <a:sym typeface="Fraunces"/>
              </a:rPr>
              <a:t>well for larger sizes, with much faster runtimes.</a:t>
            </a:r>
            <a:endParaRPr sz="1300">
              <a:solidFill>
                <a:srgbClr val="9A3412"/>
              </a:solidFill>
              <a:latin typeface="Fraunces"/>
              <a:ea typeface="Fraunces"/>
              <a:cs typeface="Fraunces"/>
              <a:sym typeface="Fraunces"/>
            </a:endParaRPr>
          </a:p>
          <a:p>
            <a:pPr indent="0" lvl="0" marL="0" rtl="0" algn="l">
              <a:lnSpc>
                <a:spcPct val="100000"/>
              </a:lnSpc>
              <a:spcBef>
                <a:spcPts val="0"/>
              </a:spcBef>
              <a:spcAft>
                <a:spcPts val="0"/>
              </a:spcAft>
              <a:buNone/>
            </a:pPr>
            <a:r>
              <a:t/>
            </a:r>
            <a:endParaRPr sz="1100">
              <a:solidFill>
                <a:srgbClr val="38761D"/>
              </a:solidFill>
              <a:latin typeface="Fraunces"/>
              <a:ea typeface="Fraunces"/>
              <a:cs typeface="Fraunces"/>
              <a:sym typeface="Fraunces"/>
            </a:endParaRPr>
          </a:p>
          <a:p>
            <a:pPr indent="0" lvl="0" marL="0" rtl="0" algn="l">
              <a:lnSpc>
                <a:spcPct val="100000"/>
              </a:lnSpc>
              <a:spcBef>
                <a:spcPts val="0"/>
              </a:spcBef>
              <a:spcAft>
                <a:spcPts val="0"/>
              </a:spcAft>
              <a:buNone/>
            </a:pPr>
            <a:r>
              <a:t/>
            </a:r>
            <a:endParaRPr sz="1100">
              <a:solidFill>
                <a:srgbClr val="38761D"/>
              </a:solidFill>
              <a:latin typeface="Fraunces"/>
              <a:ea typeface="Fraunces"/>
              <a:cs typeface="Fraunces"/>
              <a:sym typeface="Fraunces"/>
            </a:endParaRPr>
          </a:p>
          <a:p>
            <a:pPr indent="0" lvl="0" marL="0" rtl="0" algn="l">
              <a:spcBef>
                <a:spcPts val="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0"/>
              </a:spcBef>
              <a:spcAft>
                <a:spcPts val="0"/>
              </a:spcAft>
              <a:buNone/>
            </a:pPr>
            <a:r>
              <a:rPr lang="en-GB" sz="1500">
                <a:solidFill>
                  <a:srgbClr val="0B5394"/>
                </a:solidFill>
                <a:latin typeface="Fraunces"/>
                <a:ea typeface="Fraunces"/>
                <a:cs typeface="Fraunces"/>
                <a:sym typeface="Fraunces"/>
              </a:rPr>
              <a:t>Key takeaways, interesting findings, and challenges:</a:t>
            </a:r>
            <a:endParaRPr sz="1500">
              <a:solidFill>
                <a:srgbClr val="0B5394"/>
              </a:solidFill>
              <a:latin typeface="Fraunces"/>
              <a:ea typeface="Fraunces"/>
              <a:cs typeface="Fraunces"/>
              <a:sym typeface="Fraunces"/>
            </a:endParaRPr>
          </a:p>
          <a:p>
            <a:pPr indent="0" lvl="0" marL="0" rtl="0" algn="l">
              <a:spcBef>
                <a:spcPts val="0"/>
              </a:spcBef>
              <a:spcAft>
                <a:spcPts val="0"/>
              </a:spcAft>
              <a:buNone/>
            </a:pPr>
            <a:r>
              <a:t/>
            </a:r>
            <a:endParaRPr sz="1200">
              <a:solidFill>
                <a:srgbClr val="0B5394"/>
              </a:solidFill>
              <a:latin typeface="Fraunces"/>
              <a:ea typeface="Fraunces"/>
              <a:cs typeface="Fraunces"/>
              <a:sym typeface="Fraunces"/>
            </a:endParaRPr>
          </a:p>
          <a:p>
            <a:pPr indent="-311150" lvl="0" marL="457200" rtl="0" algn="l">
              <a:spcBef>
                <a:spcPts val="0"/>
              </a:spcBef>
              <a:spcAft>
                <a:spcPts val="0"/>
              </a:spcAft>
              <a:buClr>
                <a:srgbClr val="9A3412"/>
              </a:buClr>
              <a:buSzPts val="1300"/>
              <a:buFont typeface="Fraunces"/>
              <a:buChar char="●"/>
            </a:pPr>
            <a:r>
              <a:rPr lang="en-GB" sz="1300">
                <a:solidFill>
                  <a:srgbClr val="9A3412"/>
                </a:solidFill>
                <a:latin typeface="Fraunces"/>
                <a:ea typeface="Fraunces"/>
                <a:cs typeface="Fraunces"/>
                <a:sym typeface="Fraunces"/>
              </a:rPr>
              <a:t>Although Freivald’s algorithm has simple principles, it is exceedingly effective in executing its goal! </a:t>
            </a:r>
            <a:endParaRPr sz="1300">
              <a:solidFill>
                <a:srgbClr val="9A3412"/>
              </a:solidFill>
              <a:latin typeface="Fraunces"/>
              <a:ea typeface="Fraunces"/>
              <a:cs typeface="Fraunces"/>
              <a:sym typeface="Fraunces"/>
            </a:endParaRPr>
          </a:p>
          <a:p>
            <a:pPr indent="-311150" lvl="0" marL="457200" rtl="0" algn="l">
              <a:spcBef>
                <a:spcPts val="0"/>
              </a:spcBef>
              <a:spcAft>
                <a:spcPts val="0"/>
              </a:spcAft>
              <a:buClr>
                <a:srgbClr val="9A3412"/>
              </a:buClr>
              <a:buSzPts val="1300"/>
              <a:buFont typeface="Fraunces"/>
              <a:buChar char="●"/>
            </a:pPr>
            <a:r>
              <a:rPr lang="en-GB" sz="1300">
                <a:solidFill>
                  <a:srgbClr val="9A3412"/>
                </a:solidFill>
                <a:latin typeface="Fraunces"/>
                <a:ea typeface="Fraunces"/>
                <a:cs typeface="Fraunces"/>
                <a:sym typeface="Fraunces"/>
              </a:rPr>
              <a:t>An interesting </a:t>
            </a:r>
            <a:r>
              <a:rPr lang="en-GB" sz="1300">
                <a:solidFill>
                  <a:srgbClr val="9A3412"/>
                </a:solidFill>
                <a:latin typeface="Fraunces"/>
                <a:ea typeface="Fraunces"/>
                <a:cs typeface="Fraunces"/>
                <a:sym typeface="Fraunces"/>
              </a:rPr>
              <a:t>finding</a:t>
            </a:r>
            <a:r>
              <a:rPr lang="en-GB" sz="1300">
                <a:solidFill>
                  <a:srgbClr val="9A3412"/>
                </a:solidFill>
                <a:latin typeface="Fraunces"/>
                <a:ea typeface="Fraunces"/>
                <a:cs typeface="Fraunces"/>
                <a:sym typeface="Fraunces"/>
              </a:rPr>
              <a:t> is that it is a lot faster than any known corresponding deterministic algorithm</a:t>
            </a:r>
            <a:endParaRPr sz="1300">
              <a:solidFill>
                <a:srgbClr val="9A3412"/>
              </a:solidFill>
              <a:latin typeface="Fraunces"/>
              <a:ea typeface="Fraunces"/>
              <a:cs typeface="Fraunces"/>
              <a:sym typeface="Fraunces"/>
            </a:endParaRPr>
          </a:p>
          <a:p>
            <a:pPr indent="-311150" lvl="0" marL="457200" rtl="0" algn="l">
              <a:spcBef>
                <a:spcPts val="0"/>
              </a:spcBef>
              <a:spcAft>
                <a:spcPts val="0"/>
              </a:spcAft>
              <a:buClr>
                <a:srgbClr val="9A3412"/>
              </a:buClr>
              <a:buSzPts val="1300"/>
              <a:buFont typeface="Fraunces"/>
              <a:buChar char="●"/>
            </a:pPr>
            <a:r>
              <a:rPr lang="en-GB" sz="1300">
                <a:solidFill>
                  <a:srgbClr val="9A3412"/>
                </a:solidFill>
                <a:latin typeface="Fraunces"/>
                <a:ea typeface="Fraunces"/>
                <a:cs typeface="Fraunces"/>
                <a:sym typeface="Fraunces"/>
              </a:rPr>
              <a:t>Even after over 100 years of </a:t>
            </a:r>
            <a:r>
              <a:rPr lang="en-GB" sz="1300">
                <a:solidFill>
                  <a:srgbClr val="9A3412"/>
                </a:solidFill>
                <a:latin typeface="Fraunces"/>
                <a:ea typeface="Fraunces"/>
                <a:cs typeface="Fraunces"/>
                <a:sym typeface="Fraunces"/>
              </a:rPr>
              <a:t>computer</a:t>
            </a:r>
            <a:r>
              <a:rPr lang="en-GB" sz="1300">
                <a:solidFill>
                  <a:srgbClr val="9A3412"/>
                </a:solidFill>
                <a:latin typeface="Fraunces"/>
                <a:ea typeface="Fraunces"/>
                <a:cs typeface="Fraunces"/>
                <a:sym typeface="Fraunces"/>
              </a:rPr>
              <a:t> scientists and mathematicians </a:t>
            </a:r>
            <a:r>
              <a:rPr lang="en-GB" sz="1300">
                <a:solidFill>
                  <a:srgbClr val="9A3412"/>
                </a:solidFill>
                <a:latin typeface="Fraunces"/>
                <a:ea typeface="Fraunces"/>
                <a:cs typeface="Fraunces"/>
                <a:sym typeface="Fraunces"/>
              </a:rPr>
              <a:t>trying</a:t>
            </a:r>
            <a:r>
              <a:rPr lang="en-GB" sz="1300">
                <a:solidFill>
                  <a:srgbClr val="9A3412"/>
                </a:solidFill>
                <a:latin typeface="Fraunces"/>
                <a:ea typeface="Fraunces"/>
                <a:cs typeface="Fraunces"/>
                <a:sym typeface="Fraunces"/>
              </a:rPr>
              <a:t> to </a:t>
            </a:r>
            <a:r>
              <a:rPr lang="en-GB" sz="1300">
                <a:solidFill>
                  <a:srgbClr val="9A3412"/>
                </a:solidFill>
                <a:latin typeface="Fraunces"/>
                <a:ea typeface="Fraunces"/>
                <a:cs typeface="Fraunces"/>
                <a:sym typeface="Fraunces"/>
              </a:rPr>
              <a:t>improve</a:t>
            </a:r>
            <a:r>
              <a:rPr lang="en-GB" sz="1300">
                <a:solidFill>
                  <a:srgbClr val="9A3412"/>
                </a:solidFill>
                <a:latin typeface="Fraunces"/>
                <a:ea typeface="Fraunces"/>
                <a:cs typeface="Fraunces"/>
                <a:sym typeface="Fraunces"/>
              </a:rPr>
              <a:t> itd efficiency, their </a:t>
            </a:r>
            <a:r>
              <a:rPr i="1" lang="en-GB" sz="1300">
                <a:solidFill>
                  <a:srgbClr val="9A3412"/>
                </a:solidFill>
                <a:latin typeface="Fraunces"/>
                <a:ea typeface="Fraunces"/>
                <a:cs typeface="Fraunces"/>
                <a:sym typeface="Fraunces"/>
              </a:rPr>
              <a:t>best result is O(n</a:t>
            </a:r>
            <a:r>
              <a:rPr baseline="30000" i="1" lang="en-GB" sz="1300">
                <a:solidFill>
                  <a:srgbClr val="9A3412"/>
                </a:solidFill>
                <a:latin typeface="Fraunces"/>
                <a:ea typeface="Fraunces"/>
                <a:cs typeface="Fraunces"/>
                <a:sym typeface="Fraunces"/>
              </a:rPr>
              <a:t>2.3729</a:t>
            </a:r>
            <a:r>
              <a:rPr i="1" lang="en-GB" sz="1300">
                <a:solidFill>
                  <a:srgbClr val="9A3412"/>
                </a:solidFill>
                <a:latin typeface="Fraunces"/>
                <a:ea typeface="Fraunces"/>
                <a:cs typeface="Fraunces"/>
                <a:sym typeface="Fraunces"/>
              </a:rPr>
              <a:t>)</a:t>
            </a:r>
            <a:r>
              <a:rPr lang="en-GB" sz="1300">
                <a:solidFill>
                  <a:srgbClr val="9A3412"/>
                </a:solidFill>
                <a:latin typeface="Fraunces"/>
                <a:ea typeface="Fraunces"/>
                <a:cs typeface="Fraunces"/>
                <a:sym typeface="Fraunces"/>
              </a:rPr>
              <a:t>. </a:t>
            </a:r>
            <a:endParaRPr sz="1300">
              <a:solidFill>
                <a:srgbClr val="9A3412"/>
              </a:solidFill>
              <a:latin typeface="Fraunces"/>
              <a:ea typeface="Fraunces"/>
              <a:cs typeface="Fraunces"/>
              <a:sym typeface="Fraunces"/>
            </a:endParaRPr>
          </a:p>
          <a:p>
            <a:pPr indent="-311150" lvl="0" marL="457200" rtl="0" algn="l">
              <a:spcBef>
                <a:spcPts val="0"/>
              </a:spcBef>
              <a:spcAft>
                <a:spcPts val="0"/>
              </a:spcAft>
              <a:buClr>
                <a:srgbClr val="9A3412"/>
              </a:buClr>
              <a:buSzPts val="1300"/>
              <a:buFont typeface="Fraunces"/>
              <a:buChar char="●"/>
            </a:pPr>
            <a:r>
              <a:rPr lang="en-GB" sz="1300">
                <a:solidFill>
                  <a:srgbClr val="9A3412"/>
                </a:solidFill>
                <a:latin typeface="Fraunces"/>
                <a:ea typeface="Fraunces"/>
                <a:cs typeface="Fraunces"/>
                <a:sym typeface="Fraunces"/>
              </a:rPr>
              <a:t>One c</a:t>
            </a:r>
            <a:r>
              <a:rPr lang="en-GB" sz="1300">
                <a:solidFill>
                  <a:srgbClr val="9A3412"/>
                </a:solidFill>
                <a:latin typeface="Fraunces"/>
                <a:ea typeface="Fraunces"/>
                <a:cs typeface="Fraunces"/>
                <a:sym typeface="Fraunces"/>
              </a:rPr>
              <a:t>hallenge</a:t>
            </a:r>
            <a:r>
              <a:rPr lang="en-GB" sz="1300">
                <a:solidFill>
                  <a:srgbClr val="9A3412"/>
                </a:solidFill>
                <a:latin typeface="Fraunces"/>
                <a:ea typeface="Fraunces"/>
                <a:cs typeface="Fraunces"/>
                <a:sym typeface="Fraunces"/>
              </a:rPr>
              <a:t> during </a:t>
            </a:r>
            <a:r>
              <a:rPr lang="en-GB" sz="1300">
                <a:solidFill>
                  <a:srgbClr val="9A3412"/>
                </a:solidFill>
                <a:latin typeface="Fraunces"/>
                <a:ea typeface="Fraunces"/>
                <a:cs typeface="Fraunces"/>
                <a:sym typeface="Fraunces"/>
              </a:rPr>
              <a:t>implementation</a:t>
            </a:r>
            <a:r>
              <a:rPr lang="en-GB" sz="1300">
                <a:solidFill>
                  <a:srgbClr val="9A3412"/>
                </a:solidFill>
                <a:latin typeface="Fraunces"/>
                <a:ea typeface="Fraunces"/>
                <a:cs typeface="Fraunces"/>
                <a:sym typeface="Fraunces"/>
              </a:rPr>
              <a:t> was </a:t>
            </a:r>
            <a:r>
              <a:rPr lang="en-GB" sz="1300">
                <a:solidFill>
                  <a:srgbClr val="9A3412"/>
                </a:solidFill>
                <a:latin typeface="Fraunces"/>
                <a:ea typeface="Fraunces"/>
                <a:cs typeface="Fraunces"/>
                <a:sym typeface="Fraunces"/>
              </a:rPr>
              <a:t>ensuring there were no random false negatives from the logic of the code.</a:t>
            </a:r>
            <a:endParaRPr sz="1300">
              <a:solidFill>
                <a:srgbClr val="9A3412"/>
              </a:solidFill>
              <a:latin typeface="Fraunces"/>
              <a:ea typeface="Fraunces"/>
              <a:cs typeface="Fraunces"/>
              <a:sym typeface="Fraunces"/>
            </a:endParaRPr>
          </a:p>
        </p:txBody>
      </p:sp>
      <p:pic>
        <p:nvPicPr>
          <p:cNvPr id="130" name="Google Shape;130;p22"/>
          <p:cNvPicPr preferRelativeResize="0"/>
          <p:nvPr/>
        </p:nvPicPr>
        <p:blipFill>
          <a:blip r:embed="rId4">
            <a:alphaModFix/>
          </a:blip>
          <a:stretch>
            <a:fillRect/>
          </a:stretch>
        </p:blipFill>
        <p:spPr>
          <a:xfrm>
            <a:off x="4572000" y="258800"/>
            <a:ext cx="4483775" cy="28347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3"/>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3"/>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Simultaneous </a:t>
            </a:r>
            <a:r>
              <a:rPr lang="en-GB">
                <a:solidFill>
                  <a:srgbClr val="5E3C23"/>
                </a:solidFill>
                <a:latin typeface="Fraunces"/>
                <a:ea typeface="Fraunces"/>
                <a:cs typeface="Fraunces"/>
                <a:sym typeface="Fraunces"/>
              </a:rPr>
              <a:t>Perturbation</a:t>
            </a:r>
            <a:r>
              <a:rPr lang="en-GB">
                <a:solidFill>
                  <a:srgbClr val="5E3C23"/>
                </a:solidFill>
                <a:latin typeface="Fraunces"/>
                <a:ea typeface="Fraunces"/>
                <a:cs typeface="Fraunces"/>
                <a:sym typeface="Fraunces"/>
              </a:rPr>
              <a:t> </a:t>
            </a:r>
            <a:r>
              <a:rPr lang="en-GB">
                <a:solidFill>
                  <a:srgbClr val="5E3C23"/>
                </a:solidFill>
                <a:latin typeface="Fraunces"/>
                <a:ea typeface="Fraunces"/>
                <a:cs typeface="Fraunces"/>
                <a:sym typeface="Fraunces"/>
              </a:rPr>
              <a:t>Stochastic Algorithm</a:t>
            </a:r>
            <a:endParaRPr>
              <a:solidFill>
                <a:srgbClr val="5E3C23"/>
              </a:solidFill>
              <a:latin typeface="Fraunces"/>
              <a:ea typeface="Fraunces"/>
              <a:cs typeface="Fraunces"/>
              <a:sym typeface="Fraunces"/>
            </a:endParaRPr>
          </a:p>
        </p:txBody>
      </p:sp>
      <p:sp>
        <p:nvSpPr>
          <p:cNvPr id="137" name="Google Shape;137;p23"/>
          <p:cNvSpPr txBox="1"/>
          <p:nvPr>
            <p:ph idx="1" type="body"/>
          </p:nvPr>
        </p:nvSpPr>
        <p:spPr>
          <a:xfrm>
            <a:off x="311700" y="1280528"/>
            <a:ext cx="8520600" cy="3795900"/>
          </a:xfrm>
          <a:prstGeom prst="rect">
            <a:avLst/>
          </a:prstGeom>
        </p:spPr>
        <p:txBody>
          <a:bodyPr anchorCtr="0" anchor="t" bIns="91425" lIns="91425" spcFirstLastPara="1" rIns="90000" wrap="square" tIns="91425">
            <a:normAutofit/>
          </a:bodyPr>
          <a:lstStyle/>
          <a:p>
            <a:pPr indent="0" lvl="0" marL="0" rtl="0" algn="l">
              <a:spcBef>
                <a:spcPts val="0"/>
              </a:spcBef>
              <a:spcAft>
                <a:spcPts val="0"/>
              </a:spcAft>
              <a:buNone/>
            </a:pPr>
            <a:r>
              <a:rPr lang="en-GB" sz="1502">
                <a:solidFill>
                  <a:srgbClr val="0B5394"/>
                </a:solidFill>
                <a:latin typeface="Fraunces"/>
                <a:ea typeface="Fraunces"/>
                <a:cs typeface="Fraunces"/>
                <a:sym typeface="Fraunces"/>
              </a:rPr>
              <a:t>High-Level Overview of Algorithm:</a:t>
            </a:r>
            <a:endParaRPr sz="1502">
              <a:solidFill>
                <a:srgbClr val="0B5394"/>
              </a:solidFill>
              <a:latin typeface="Fraunces"/>
              <a:ea typeface="Fraunces"/>
              <a:cs typeface="Fraunces"/>
              <a:sym typeface="Fraunces"/>
            </a:endParaRPr>
          </a:p>
          <a:p>
            <a:pPr indent="0" lvl="0" marL="0" rtl="0" algn="l">
              <a:spcBef>
                <a:spcPts val="1200"/>
              </a:spcBef>
              <a:spcAft>
                <a:spcPts val="0"/>
              </a:spcAft>
              <a:buNone/>
            </a:pPr>
            <a:r>
              <a:rPr lang="en-GB" sz="1182">
                <a:solidFill>
                  <a:srgbClr val="9A3412"/>
                </a:solidFill>
                <a:latin typeface="Fraunces"/>
                <a:ea typeface="Fraunces"/>
                <a:cs typeface="Fraunces"/>
                <a:sym typeface="Fraunces"/>
              </a:rPr>
              <a:t>SPSA (Simultaneous Perturbation Stochastic Approximation) works by: simultaneously perturbing all parameters in random directions, evaluating the objective function at only two perturbed points, estimating the gradient from these two noisy measurements, and updating parameters along the negative gradient direction with decaying step sizes. This makes it highly efficient for high-dimensional noisy optimization since it requires only 2 function evaluations per iteration regardless of dimensionality.</a:t>
            </a:r>
            <a:endParaRPr sz="1182">
              <a:solidFill>
                <a:srgbClr val="9A3412"/>
              </a:solidFill>
              <a:latin typeface="Fraunces"/>
              <a:ea typeface="Fraunces"/>
              <a:cs typeface="Fraunces"/>
              <a:sym typeface="Fraunces"/>
            </a:endParaRPr>
          </a:p>
          <a:p>
            <a:pPr indent="0" lvl="0" marL="0" rtl="0" algn="l">
              <a:spcBef>
                <a:spcPts val="1200"/>
              </a:spcBef>
              <a:spcAft>
                <a:spcPts val="0"/>
              </a:spcAft>
              <a:buNone/>
            </a:pPr>
            <a:r>
              <a:rPr lang="en-GB" sz="1502">
                <a:solidFill>
                  <a:srgbClr val="0B5394"/>
                </a:solidFill>
                <a:latin typeface="Fraunces"/>
                <a:ea typeface="Fraunces"/>
                <a:cs typeface="Fraunces"/>
                <a:sym typeface="Fraunces"/>
              </a:rPr>
              <a:t>Results (graph and charts):</a:t>
            </a:r>
            <a:endParaRPr sz="1502">
              <a:solidFill>
                <a:srgbClr val="0B5394"/>
              </a:solidFill>
              <a:latin typeface="Fraunces"/>
              <a:ea typeface="Fraunces"/>
              <a:cs typeface="Fraunces"/>
              <a:sym typeface="Fraunces"/>
            </a:endParaRPr>
          </a:p>
          <a:p>
            <a:pPr indent="0" lvl="0" marL="0" marR="3600000" rtl="0" algn="l">
              <a:spcBef>
                <a:spcPts val="1200"/>
              </a:spcBef>
              <a:spcAft>
                <a:spcPts val="1200"/>
              </a:spcAft>
              <a:buNone/>
            </a:pPr>
            <a:r>
              <a:rPr lang="en-GB" sz="1132">
                <a:solidFill>
                  <a:srgbClr val="9A3412"/>
                </a:solidFill>
                <a:latin typeface="Fraunces"/>
                <a:ea typeface="Fraunces"/>
                <a:cs typeface="Fraunces"/>
                <a:sym typeface="Fraunces"/>
              </a:rPr>
              <a:t>At high noise levels, SPSA significantly outperformed Adam because its stochastic perturbation-based gradient estimation is inherently robust to noise, while Adam's numerical gradients became unreliable. SPSA converged faster with lower parameter error, demonstrating that algorithms designed for noisy evaluations excel when measurement uncertainty is high.</a:t>
            </a:r>
            <a:endParaRPr>
              <a:solidFill>
                <a:srgbClr val="9A3412"/>
              </a:solidFill>
              <a:latin typeface="Fraunces"/>
              <a:ea typeface="Fraunces"/>
              <a:cs typeface="Fraunces"/>
              <a:sym typeface="Fraunces"/>
            </a:endParaRPr>
          </a:p>
        </p:txBody>
      </p:sp>
      <p:pic>
        <p:nvPicPr>
          <p:cNvPr id="138" name="Google Shape;138;p23" title="comp3.png"/>
          <p:cNvPicPr preferRelativeResize="0"/>
          <p:nvPr/>
        </p:nvPicPr>
        <p:blipFill>
          <a:blip r:embed="rId4">
            <a:alphaModFix/>
          </a:blip>
          <a:stretch>
            <a:fillRect/>
          </a:stretch>
        </p:blipFill>
        <p:spPr>
          <a:xfrm>
            <a:off x="5456275" y="2790600"/>
            <a:ext cx="2784482" cy="208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4"/>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4"/>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Simultaneous Perturbation Stochastic Algorithm</a:t>
            </a:r>
            <a:endParaRPr>
              <a:solidFill>
                <a:srgbClr val="5E3C23"/>
              </a:solidFill>
              <a:latin typeface="Fraunces"/>
              <a:ea typeface="Fraunces"/>
              <a:cs typeface="Fraunces"/>
              <a:sym typeface="Fraunces"/>
            </a:endParaRPr>
          </a:p>
        </p:txBody>
      </p:sp>
      <p:sp>
        <p:nvSpPr>
          <p:cNvPr id="145" name="Google Shape;145;p24"/>
          <p:cNvSpPr txBox="1"/>
          <p:nvPr>
            <p:ph idx="1" type="body"/>
          </p:nvPr>
        </p:nvSpPr>
        <p:spPr>
          <a:xfrm>
            <a:off x="311700" y="1280528"/>
            <a:ext cx="8520600" cy="3795900"/>
          </a:xfrm>
          <a:prstGeom prst="rect">
            <a:avLst/>
          </a:prstGeom>
        </p:spPr>
        <p:txBody>
          <a:bodyPr anchorCtr="0" anchor="t" bIns="91425" lIns="91425" spcFirstLastPara="1" rIns="90000" wrap="square" tIns="91425">
            <a:normAutofit/>
          </a:bodyPr>
          <a:lstStyle/>
          <a:p>
            <a:pPr indent="0" lvl="0" marL="0" marR="0" rtl="0" algn="l">
              <a:spcBef>
                <a:spcPts val="1200"/>
              </a:spcBef>
              <a:spcAft>
                <a:spcPts val="0"/>
              </a:spcAft>
              <a:buNone/>
            </a:pPr>
            <a:r>
              <a:t/>
            </a:r>
            <a:endParaRPr sz="1132">
              <a:solidFill>
                <a:schemeClr val="dk1"/>
              </a:solidFill>
              <a:latin typeface="Fraunces"/>
              <a:ea typeface="Fraunces"/>
              <a:cs typeface="Fraunces"/>
              <a:sym typeface="Fraunces"/>
            </a:endParaRPr>
          </a:p>
          <a:p>
            <a:pPr indent="0" lvl="0" marL="0" marR="0" rtl="0" algn="l">
              <a:spcBef>
                <a:spcPts val="1200"/>
              </a:spcBef>
              <a:spcAft>
                <a:spcPts val="0"/>
              </a:spcAft>
              <a:buNone/>
            </a:pPr>
            <a:r>
              <a:rPr lang="en-GB" sz="1502">
                <a:solidFill>
                  <a:srgbClr val="0B5394"/>
                </a:solidFill>
                <a:latin typeface="Fraunces"/>
                <a:ea typeface="Fraunces"/>
                <a:cs typeface="Fraunces"/>
                <a:sym typeface="Fraunces"/>
              </a:rPr>
              <a:t>Key takeaways, interesting findings, and challenges [during implementation]</a:t>
            </a:r>
            <a:endParaRPr sz="1502">
              <a:solidFill>
                <a:srgbClr val="0B5394"/>
              </a:solidFill>
              <a:latin typeface="Fraunces"/>
              <a:ea typeface="Fraunces"/>
              <a:cs typeface="Fraunces"/>
              <a:sym typeface="Fraunces"/>
            </a:endParaRPr>
          </a:p>
          <a:p>
            <a:pPr indent="0" lvl="0" marL="0" marR="0" rtl="0" algn="l">
              <a:spcBef>
                <a:spcPts val="0"/>
              </a:spcBef>
              <a:spcAft>
                <a:spcPts val="0"/>
              </a:spcAft>
              <a:buClr>
                <a:schemeClr val="dk1"/>
              </a:buClr>
              <a:buSzPts val="1100"/>
              <a:buFont typeface="Arial"/>
              <a:buNone/>
            </a:pPr>
            <a:r>
              <a:rPr lang="en-GB" sz="1182">
                <a:solidFill>
                  <a:srgbClr val="9A3412"/>
                </a:solidFill>
                <a:latin typeface="Fraunces"/>
                <a:ea typeface="Fraunces"/>
                <a:cs typeface="Fraunces"/>
                <a:sym typeface="Fraunces"/>
              </a:rPr>
              <a:t>Key Takeaways: SPSA estimates gradients using only two function evaluations per iteration regardless of dimensionality, making it highly efficient compared to finite-difference methods. The algorithm's robustness to noise and adversarial inputs (through random perturbations) mirrors randomized Quicksort's advantage over deterministic approaches.</a:t>
            </a:r>
            <a:endParaRPr sz="1182">
              <a:solidFill>
                <a:srgbClr val="9A3412"/>
              </a:solidFill>
              <a:latin typeface="Fraunces"/>
              <a:ea typeface="Fraunces"/>
              <a:cs typeface="Fraunces"/>
              <a:sym typeface="Fraunces"/>
            </a:endParaRPr>
          </a:p>
          <a:p>
            <a:pPr indent="0" lvl="0" marL="0" marR="0" rtl="0" algn="l">
              <a:spcBef>
                <a:spcPts val="1200"/>
              </a:spcBef>
              <a:spcAft>
                <a:spcPts val="0"/>
              </a:spcAft>
              <a:buClr>
                <a:schemeClr val="dk1"/>
              </a:buClr>
              <a:buSzPts val="1100"/>
              <a:buFont typeface="Arial"/>
              <a:buNone/>
            </a:pPr>
            <a:r>
              <a:rPr lang="en-GB" sz="1182">
                <a:solidFill>
                  <a:srgbClr val="9A3412"/>
                </a:solidFill>
                <a:latin typeface="Fraunces"/>
                <a:ea typeface="Fraunces"/>
                <a:cs typeface="Fraunces"/>
                <a:sym typeface="Fraunces"/>
              </a:rPr>
              <a:t>Interesting Findings: SPSA dramatically outperformed Adam at high noise levels with better parameter recovery and lower computational cost, demonstrating that domain-specific algorithms excel where general-purpose methods struggle.</a:t>
            </a:r>
            <a:endParaRPr sz="1182">
              <a:solidFill>
                <a:srgbClr val="9A3412"/>
              </a:solidFill>
              <a:latin typeface="Fraunces"/>
              <a:ea typeface="Fraunces"/>
              <a:cs typeface="Fraunces"/>
              <a:sym typeface="Fraunces"/>
            </a:endParaRPr>
          </a:p>
          <a:p>
            <a:pPr indent="0" lvl="0" marL="0" marR="0" rtl="0" algn="l">
              <a:spcBef>
                <a:spcPts val="1200"/>
              </a:spcBef>
              <a:spcAft>
                <a:spcPts val="0"/>
              </a:spcAft>
              <a:buClr>
                <a:schemeClr val="dk1"/>
              </a:buClr>
              <a:buSzPts val="1100"/>
              <a:buFont typeface="Arial"/>
              <a:buNone/>
            </a:pPr>
            <a:r>
              <a:rPr lang="en-GB" sz="1182">
                <a:solidFill>
                  <a:srgbClr val="9A3412"/>
                </a:solidFill>
                <a:latin typeface="Fraunces"/>
                <a:ea typeface="Fraunces"/>
                <a:cs typeface="Fraunces"/>
                <a:sym typeface="Fraunces"/>
              </a:rPr>
              <a:t>Implementation Challenges: Tuning the two decay schedules (learning rate and perturbation magnitude) is critical but difficult; high recursion depth can exceed stack limits; handling degenerate cases with repeated elements becomes problematic; and expensive loss function evaluations limit practical applicability despite theoretical elegance.</a:t>
            </a:r>
            <a:endParaRPr sz="1182">
              <a:solidFill>
                <a:srgbClr val="9A3412"/>
              </a:solidFill>
              <a:latin typeface="Fraunces"/>
              <a:ea typeface="Fraunces"/>
              <a:cs typeface="Fraunces"/>
              <a:sym typeface="Fraunces"/>
            </a:endParaRPr>
          </a:p>
          <a:p>
            <a:pPr indent="0" lvl="0" marL="0" rtl="0" algn="l">
              <a:spcBef>
                <a:spcPts val="60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0"/>
              </a:spcBef>
              <a:spcAft>
                <a:spcPts val="1200"/>
              </a:spcAft>
              <a:buNone/>
            </a:pPr>
            <a:r>
              <a:t/>
            </a:r>
            <a:endParaRPr>
              <a:solidFill>
                <a:srgbClr val="0B5394"/>
              </a:solidFill>
              <a:latin typeface="Fraunces"/>
              <a:ea typeface="Fraunces"/>
              <a:cs typeface="Fraunces"/>
              <a:sym typeface="Fraunce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5"/>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5"/>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Randomised Routing</a:t>
            </a:r>
            <a:endParaRPr>
              <a:solidFill>
                <a:srgbClr val="5E3C23"/>
              </a:solidFill>
              <a:latin typeface="Fraunces"/>
              <a:ea typeface="Fraunces"/>
              <a:cs typeface="Fraunces"/>
              <a:sym typeface="Fraunces"/>
            </a:endParaRPr>
          </a:p>
        </p:txBody>
      </p:sp>
      <p:sp>
        <p:nvSpPr>
          <p:cNvPr id="152" name="Google Shape;152;p25"/>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0B5394"/>
                </a:solidFill>
                <a:latin typeface="Fraunces"/>
                <a:ea typeface="Fraunces"/>
                <a:cs typeface="Fraunces"/>
                <a:sym typeface="Fraunces"/>
              </a:rPr>
              <a:t>High-Level Overview of Algorithm:</a:t>
            </a:r>
            <a:endParaRPr sz="1600">
              <a:solidFill>
                <a:srgbClr val="0B5394"/>
              </a:solidFill>
              <a:latin typeface="Fraunces"/>
              <a:ea typeface="Fraunces"/>
              <a:cs typeface="Fraunces"/>
              <a:sym typeface="Fraunces"/>
            </a:endParaRPr>
          </a:p>
          <a:p>
            <a:pPr indent="-316411" lvl="0" marL="457200" rtl="0" algn="l">
              <a:spcBef>
                <a:spcPts val="1200"/>
              </a:spcBef>
              <a:spcAft>
                <a:spcPts val="0"/>
              </a:spcAft>
              <a:buClr>
                <a:srgbClr val="9A3412"/>
              </a:buClr>
              <a:buSzPts val="1383"/>
              <a:buFont typeface="Fraunces"/>
              <a:buChar char="●"/>
            </a:pPr>
            <a:r>
              <a:rPr lang="en-GB" sz="1382">
                <a:solidFill>
                  <a:srgbClr val="9A3412"/>
                </a:solidFill>
                <a:latin typeface="Fraunces"/>
                <a:ea typeface="Fraunces"/>
                <a:cs typeface="Fraunces"/>
                <a:sym typeface="Fraunces"/>
              </a:rPr>
              <a:t>When trying to route messages through a network, any deterministic method has the vulnerability that the worst case scenario scales </a:t>
            </a:r>
            <a:r>
              <a:rPr lang="en-GB" sz="1382">
                <a:solidFill>
                  <a:srgbClr val="9A3412"/>
                </a:solidFill>
                <a:latin typeface="Fraunces"/>
                <a:ea typeface="Fraunces"/>
                <a:cs typeface="Fraunces"/>
                <a:sym typeface="Fraunces"/>
              </a:rPr>
              <a:t>exponentially</a:t>
            </a:r>
            <a:r>
              <a:rPr lang="en-GB" sz="1382">
                <a:solidFill>
                  <a:srgbClr val="9A3412"/>
                </a:solidFill>
                <a:latin typeface="Fraunces"/>
                <a:ea typeface="Fraunces"/>
                <a:cs typeface="Fraunces"/>
                <a:sym typeface="Fraunces"/>
              </a:rPr>
              <a:t> with the dimension. </a:t>
            </a:r>
            <a:endParaRPr sz="1382">
              <a:solidFill>
                <a:srgbClr val="9A3412"/>
              </a:solidFill>
              <a:latin typeface="Fraunces"/>
              <a:ea typeface="Fraunces"/>
              <a:cs typeface="Fraunces"/>
              <a:sym typeface="Fraunces"/>
            </a:endParaRPr>
          </a:p>
          <a:p>
            <a:pPr indent="-316411" lvl="0" marL="457200" rtl="0" algn="l">
              <a:spcBef>
                <a:spcPts val="0"/>
              </a:spcBef>
              <a:spcAft>
                <a:spcPts val="0"/>
              </a:spcAft>
              <a:buClr>
                <a:srgbClr val="9A3412"/>
              </a:buClr>
              <a:buSzPts val="1383"/>
              <a:buFont typeface="Fraunces"/>
              <a:buChar char="●"/>
            </a:pPr>
            <a:r>
              <a:rPr lang="en-GB" sz="1382">
                <a:solidFill>
                  <a:srgbClr val="9A3412"/>
                </a:solidFill>
                <a:latin typeface="Fraunces"/>
                <a:ea typeface="Fraunces"/>
                <a:cs typeface="Fraunces"/>
                <a:sym typeface="Fraunces"/>
              </a:rPr>
              <a:t>This is because an antagonistic set of messages has the potential to overload a single edge, which has a limited capacity. </a:t>
            </a:r>
            <a:endParaRPr sz="1382">
              <a:solidFill>
                <a:srgbClr val="9A3412"/>
              </a:solidFill>
              <a:latin typeface="Fraunces"/>
              <a:ea typeface="Fraunces"/>
              <a:cs typeface="Fraunces"/>
              <a:sym typeface="Fraunces"/>
            </a:endParaRPr>
          </a:p>
          <a:p>
            <a:pPr indent="-316411" lvl="0" marL="457200" rtl="0" algn="l">
              <a:spcBef>
                <a:spcPts val="0"/>
              </a:spcBef>
              <a:spcAft>
                <a:spcPts val="0"/>
              </a:spcAft>
              <a:buClr>
                <a:srgbClr val="9A3412"/>
              </a:buClr>
              <a:buSzPts val="1383"/>
              <a:buFont typeface="Fraunces"/>
              <a:buChar char="●"/>
            </a:pPr>
            <a:r>
              <a:rPr lang="en-GB" sz="1382">
                <a:solidFill>
                  <a:srgbClr val="9A3412"/>
                </a:solidFill>
                <a:latin typeface="Fraunces"/>
                <a:ea typeface="Fraunces"/>
                <a:cs typeface="Fraunces"/>
                <a:sym typeface="Fraunces"/>
              </a:rPr>
              <a:t>Randomised routing,  instead of routing from source to destination directly, instead routes from a source to a random intermediate and then to the destination. </a:t>
            </a:r>
            <a:endParaRPr sz="1382">
              <a:solidFill>
                <a:srgbClr val="9A3412"/>
              </a:solidFill>
              <a:latin typeface="Fraunces"/>
              <a:ea typeface="Fraunces"/>
              <a:cs typeface="Fraunces"/>
              <a:sym typeface="Fraunces"/>
            </a:endParaRPr>
          </a:p>
          <a:p>
            <a:pPr indent="-316411" lvl="0" marL="457200" rtl="0" algn="l">
              <a:spcBef>
                <a:spcPts val="0"/>
              </a:spcBef>
              <a:spcAft>
                <a:spcPts val="0"/>
              </a:spcAft>
              <a:buClr>
                <a:srgbClr val="9A3412"/>
              </a:buClr>
              <a:buSzPts val="1383"/>
              <a:buFont typeface="Fraunces"/>
              <a:buChar char="●"/>
            </a:pPr>
            <a:r>
              <a:rPr lang="en-GB" sz="1382">
                <a:solidFill>
                  <a:srgbClr val="9A3412"/>
                </a:solidFill>
                <a:latin typeface="Fraunces"/>
                <a:ea typeface="Fraunces"/>
                <a:cs typeface="Fraunces"/>
                <a:sym typeface="Fraunces"/>
              </a:rPr>
              <a:t>This distributes the workload evenly, and prevents worst-case runtimes.</a:t>
            </a:r>
            <a:endParaRPr sz="1382">
              <a:solidFill>
                <a:srgbClr val="9A3412"/>
              </a:solidFill>
              <a:latin typeface="Fraunces"/>
              <a:ea typeface="Fraunces"/>
              <a:cs typeface="Fraunces"/>
              <a:sym typeface="Fraunces"/>
            </a:endParaRPr>
          </a:p>
          <a:p>
            <a:pPr indent="-316411" lvl="0" marL="457200" rtl="0" algn="l">
              <a:spcBef>
                <a:spcPts val="0"/>
              </a:spcBef>
              <a:spcAft>
                <a:spcPts val="0"/>
              </a:spcAft>
              <a:buClr>
                <a:srgbClr val="9A3412"/>
              </a:buClr>
              <a:buSzPts val="1383"/>
              <a:buFont typeface="Fraunces"/>
              <a:buChar char="●"/>
            </a:pPr>
            <a:r>
              <a:rPr lang="en-GB" sz="1382">
                <a:solidFill>
                  <a:srgbClr val="9A3412"/>
                </a:solidFill>
                <a:latin typeface="Fraunces"/>
                <a:ea typeface="Fraunces"/>
                <a:cs typeface="Fraunces"/>
                <a:sym typeface="Fraunces"/>
              </a:rPr>
              <a:t>This effect is seen at higher dimensions, where the higher path length caused by the intermediate matters less than the effect of the overloading.</a:t>
            </a:r>
            <a:endParaRPr sz="1382">
              <a:solidFill>
                <a:srgbClr val="9A3412"/>
              </a:solidFill>
              <a:latin typeface="Fraunces"/>
              <a:ea typeface="Fraunces"/>
              <a:cs typeface="Fraunces"/>
              <a:sym typeface="Fraunces"/>
            </a:endParaRPr>
          </a:p>
          <a:p>
            <a:pPr indent="0" lvl="0" marL="0" rtl="0" algn="l">
              <a:spcBef>
                <a:spcPts val="60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0"/>
              </a:spcBef>
              <a:spcAft>
                <a:spcPts val="1200"/>
              </a:spcAft>
              <a:buNone/>
            </a:pPr>
            <a:r>
              <a:t/>
            </a:r>
            <a:endParaRPr>
              <a:solidFill>
                <a:srgbClr val="0B5394"/>
              </a:solidFill>
              <a:latin typeface="Fraunces"/>
              <a:ea typeface="Fraunces"/>
              <a:cs typeface="Fraunces"/>
              <a:sym typeface="Fraunc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6"/>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6"/>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Randomised Routing</a:t>
            </a:r>
            <a:endParaRPr>
              <a:solidFill>
                <a:srgbClr val="5E3C23"/>
              </a:solidFill>
              <a:latin typeface="Fraunces"/>
              <a:ea typeface="Fraunces"/>
              <a:cs typeface="Fraunces"/>
              <a:sym typeface="Fraunces"/>
            </a:endParaRPr>
          </a:p>
        </p:txBody>
      </p:sp>
      <p:sp>
        <p:nvSpPr>
          <p:cNvPr id="159" name="Google Shape;159;p26"/>
          <p:cNvSpPr txBox="1"/>
          <p:nvPr>
            <p:ph idx="1" type="body"/>
          </p:nvPr>
        </p:nvSpPr>
        <p:spPr>
          <a:xfrm>
            <a:off x="5372900" y="1280525"/>
            <a:ext cx="3459300" cy="379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9A3412"/>
                </a:solidFill>
                <a:latin typeface="Fraunces"/>
                <a:ea typeface="Fraunces"/>
                <a:cs typeface="Fraunces"/>
                <a:sym typeface="Fraunces"/>
              </a:rPr>
              <a:t>For the worst case scenario, the deterministic routing is highly unpredictable, with some packets taking much longer to arrive, which is bad for any implementation.</a:t>
            </a:r>
            <a:endParaRPr sz="1600">
              <a:solidFill>
                <a:srgbClr val="9A3412"/>
              </a:solidFill>
              <a:latin typeface="Fraunces"/>
              <a:ea typeface="Fraunces"/>
              <a:cs typeface="Fraunces"/>
              <a:sym typeface="Fraunces"/>
            </a:endParaRPr>
          </a:p>
          <a:p>
            <a:pPr indent="0" lvl="0" marL="0" rtl="0" algn="l">
              <a:spcBef>
                <a:spcPts val="0"/>
              </a:spcBef>
              <a:spcAft>
                <a:spcPts val="0"/>
              </a:spcAft>
              <a:buNone/>
            </a:pPr>
            <a:r>
              <a:t/>
            </a:r>
            <a:endParaRPr sz="1600">
              <a:solidFill>
                <a:srgbClr val="9A3412"/>
              </a:solidFill>
              <a:latin typeface="Fraunces"/>
              <a:ea typeface="Fraunces"/>
              <a:cs typeface="Fraunces"/>
              <a:sym typeface="Fraunces"/>
            </a:endParaRPr>
          </a:p>
          <a:p>
            <a:pPr indent="0" lvl="0" marL="0" rtl="0" algn="l">
              <a:spcBef>
                <a:spcPts val="0"/>
              </a:spcBef>
              <a:spcAft>
                <a:spcPts val="0"/>
              </a:spcAft>
              <a:buNone/>
            </a:pPr>
            <a:r>
              <a:rPr lang="en-GB" sz="1600">
                <a:solidFill>
                  <a:srgbClr val="9A3412"/>
                </a:solidFill>
                <a:latin typeface="Fraunces"/>
                <a:ea typeface="Fraunces"/>
                <a:cs typeface="Fraunces"/>
                <a:sym typeface="Fraunces"/>
              </a:rPr>
              <a:t>Randomized routing on the other hand has a high peak and low deviation, which makes it predictable and useful.</a:t>
            </a:r>
            <a:endParaRPr sz="1600">
              <a:solidFill>
                <a:srgbClr val="9A3412"/>
              </a:solidFill>
              <a:latin typeface="Fraunces"/>
              <a:ea typeface="Fraunces"/>
              <a:cs typeface="Fraunces"/>
              <a:sym typeface="Fraunces"/>
            </a:endParaRPr>
          </a:p>
        </p:txBody>
      </p:sp>
      <p:pic>
        <p:nvPicPr>
          <p:cNvPr id="160" name="Google Shape;160;p26"/>
          <p:cNvPicPr preferRelativeResize="0"/>
          <p:nvPr/>
        </p:nvPicPr>
        <p:blipFill>
          <a:blip r:embed="rId4">
            <a:alphaModFix/>
          </a:blip>
          <a:stretch>
            <a:fillRect/>
          </a:stretch>
        </p:blipFill>
        <p:spPr>
          <a:xfrm>
            <a:off x="311700" y="1278725"/>
            <a:ext cx="5061190" cy="379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7"/>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7"/>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Randomised Routing</a:t>
            </a:r>
            <a:endParaRPr>
              <a:solidFill>
                <a:srgbClr val="5E3C23"/>
              </a:solidFill>
              <a:latin typeface="Fraunces"/>
              <a:ea typeface="Fraunces"/>
              <a:cs typeface="Fraunces"/>
              <a:sym typeface="Fraunces"/>
            </a:endParaRPr>
          </a:p>
        </p:txBody>
      </p:sp>
      <p:sp>
        <p:nvSpPr>
          <p:cNvPr id="167" name="Google Shape;167;p27"/>
          <p:cNvSpPr txBox="1"/>
          <p:nvPr>
            <p:ph idx="1" type="body"/>
          </p:nvPr>
        </p:nvSpPr>
        <p:spPr>
          <a:xfrm>
            <a:off x="5372900" y="1280525"/>
            <a:ext cx="3459300" cy="3795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solidFill>
                  <a:srgbClr val="9A3412"/>
                </a:solidFill>
                <a:latin typeface="Fraunces"/>
                <a:ea typeface="Fraunces"/>
                <a:cs typeface="Fraunces"/>
                <a:sym typeface="Fraunces"/>
              </a:rPr>
              <a:t>While the deterministic method achieves the absolute fastest arrival times (some packets arrive near time 0), it suffers from high variance and a "heavy tail," causing the total completion time to drag out. </a:t>
            </a:r>
            <a:endParaRPr>
              <a:solidFill>
                <a:srgbClr val="9A3412"/>
              </a:solidFill>
              <a:latin typeface="Fraunces"/>
              <a:ea typeface="Fraunces"/>
              <a:cs typeface="Fraunces"/>
              <a:sym typeface="Fraunces"/>
            </a:endParaRPr>
          </a:p>
          <a:p>
            <a:pPr indent="0" lvl="0" marL="0" rtl="0" algn="l">
              <a:spcBef>
                <a:spcPts val="0"/>
              </a:spcBef>
              <a:spcAft>
                <a:spcPts val="0"/>
              </a:spcAft>
              <a:buNone/>
            </a:pPr>
            <a:r>
              <a:t/>
            </a:r>
            <a:endParaRPr>
              <a:solidFill>
                <a:srgbClr val="9A3412"/>
              </a:solidFill>
              <a:latin typeface="Fraunces"/>
              <a:ea typeface="Fraunces"/>
              <a:cs typeface="Fraunces"/>
              <a:sym typeface="Fraunces"/>
            </a:endParaRPr>
          </a:p>
          <a:p>
            <a:pPr indent="0" lvl="0" marL="0" rtl="0" algn="l">
              <a:spcBef>
                <a:spcPts val="0"/>
              </a:spcBef>
              <a:spcAft>
                <a:spcPts val="0"/>
              </a:spcAft>
              <a:buNone/>
            </a:pPr>
            <a:r>
              <a:rPr lang="en-GB">
                <a:solidFill>
                  <a:srgbClr val="9A3412"/>
                </a:solidFill>
                <a:latin typeface="Fraunces"/>
                <a:ea typeface="Fraunces"/>
                <a:cs typeface="Fraunces"/>
                <a:sym typeface="Fraunces"/>
              </a:rPr>
              <a:t>The Randomized method has a tightly clustered performance; it processes almost all packets within a predictable window , effectively eliminating extreme delays and finishing the entire workload twice as fast as the deterministic </a:t>
            </a:r>
            <a:r>
              <a:rPr lang="en-GB">
                <a:solidFill>
                  <a:srgbClr val="9A3412"/>
                </a:solidFill>
                <a:latin typeface="Fraunces"/>
                <a:ea typeface="Fraunces"/>
                <a:cs typeface="Fraunces"/>
                <a:sym typeface="Fraunces"/>
              </a:rPr>
              <a:t>method’s</a:t>
            </a:r>
            <a:r>
              <a:rPr lang="en-GB">
                <a:solidFill>
                  <a:srgbClr val="9A3412"/>
                </a:solidFill>
                <a:latin typeface="Fraunces"/>
                <a:ea typeface="Fraunces"/>
                <a:cs typeface="Fraunces"/>
                <a:sym typeface="Fraunces"/>
              </a:rPr>
              <a:t> worst case.</a:t>
            </a:r>
            <a:endParaRPr>
              <a:solidFill>
                <a:srgbClr val="9A3412"/>
              </a:solidFill>
              <a:latin typeface="Fraunces"/>
              <a:ea typeface="Fraunces"/>
              <a:cs typeface="Fraunces"/>
              <a:sym typeface="Fraunces"/>
            </a:endParaRPr>
          </a:p>
        </p:txBody>
      </p:sp>
      <p:pic>
        <p:nvPicPr>
          <p:cNvPr id="168" name="Google Shape;168;p27"/>
          <p:cNvPicPr preferRelativeResize="0"/>
          <p:nvPr/>
        </p:nvPicPr>
        <p:blipFill>
          <a:blip r:embed="rId4">
            <a:alphaModFix/>
          </a:blip>
          <a:stretch>
            <a:fillRect/>
          </a:stretch>
        </p:blipFill>
        <p:spPr>
          <a:xfrm>
            <a:off x="311700" y="1280525"/>
            <a:ext cx="5061200" cy="379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8"/>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8"/>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Randomised Routing</a:t>
            </a:r>
            <a:endParaRPr>
              <a:solidFill>
                <a:srgbClr val="5E3C23"/>
              </a:solidFill>
              <a:latin typeface="Fraunces"/>
              <a:ea typeface="Fraunces"/>
              <a:cs typeface="Fraunces"/>
              <a:sym typeface="Fraunces"/>
            </a:endParaRPr>
          </a:p>
        </p:txBody>
      </p:sp>
      <p:sp>
        <p:nvSpPr>
          <p:cNvPr id="175" name="Google Shape;175;p28"/>
          <p:cNvSpPr txBox="1"/>
          <p:nvPr>
            <p:ph idx="1" type="body"/>
          </p:nvPr>
        </p:nvSpPr>
        <p:spPr>
          <a:xfrm>
            <a:off x="5372900" y="1280525"/>
            <a:ext cx="3459300" cy="3795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GB">
                <a:solidFill>
                  <a:srgbClr val="9A3412"/>
                </a:solidFill>
                <a:latin typeface="Fraunces"/>
                <a:ea typeface="Fraunces"/>
                <a:cs typeface="Fraunces"/>
                <a:sym typeface="Fraunces"/>
              </a:rPr>
              <a:t>For smaller dimensions, the Deterministic method is more efficient.</a:t>
            </a:r>
            <a:endParaRPr>
              <a:solidFill>
                <a:srgbClr val="9A3412"/>
              </a:solidFill>
              <a:latin typeface="Fraunces"/>
              <a:ea typeface="Fraunces"/>
              <a:cs typeface="Fraunces"/>
              <a:sym typeface="Fraunces"/>
            </a:endParaRPr>
          </a:p>
          <a:p>
            <a:pPr indent="0" lvl="0" marL="0" rtl="0" algn="l">
              <a:spcBef>
                <a:spcPts val="0"/>
              </a:spcBef>
              <a:spcAft>
                <a:spcPts val="0"/>
              </a:spcAft>
              <a:buNone/>
            </a:pPr>
            <a:r>
              <a:rPr lang="en-GB">
                <a:solidFill>
                  <a:srgbClr val="9A3412"/>
                </a:solidFill>
                <a:latin typeface="Fraunces"/>
                <a:ea typeface="Fraunces"/>
                <a:cs typeface="Fraunces"/>
                <a:sym typeface="Fraunces"/>
              </a:rPr>
              <a:t>However, a critical inflection point occurs shortly after dimension 8, where the trends cross. </a:t>
            </a:r>
            <a:endParaRPr>
              <a:solidFill>
                <a:srgbClr val="9A3412"/>
              </a:solidFill>
              <a:latin typeface="Fraunces"/>
              <a:ea typeface="Fraunces"/>
              <a:cs typeface="Fraunces"/>
              <a:sym typeface="Fraunces"/>
            </a:endParaRPr>
          </a:p>
          <a:p>
            <a:pPr indent="0" lvl="0" marL="0" rtl="0" algn="l">
              <a:spcBef>
                <a:spcPts val="0"/>
              </a:spcBef>
              <a:spcAft>
                <a:spcPts val="0"/>
              </a:spcAft>
              <a:buNone/>
            </a:pPr>
            <a:r>
              <a:rPr lang="en-GB">
                <a:solidFill>
                  <a:srgbClr val="9A3412"/>
                </a:solidFill>
                <a:latin typeface="Fraunces"/>
                <a:ea typeface="Fraunces"/>
                <a:cs typeface="Fraunces"/>
                <a:sym typeface="Fraunces"/>
              </a:rPr>
              <a:t>Beyond this point, the Deterministic algorithm shows a steep, non-linear increase in latency.</a:t>
            </a:r>
            <a:endParaRPr>
              <a:solidFill>
                <a:srgbClr val="9A3412"/>
              </a:solidFill>
              <a:latin typeface="Fraunces"/>
              <a:ea typeface="Fraunces"/>
              <a:cs typeface="Fraunces"/>
              <a:sym typeface="Fraunces"/>
            </a:endParaRPr>
          </a:p>
          <a:p>
            <a:pPr indent="0" lvl="0" marL="0" rtl="0" algn="l">
              <a:spcBef>
                <a:spcPts val="0"/>
              </a:spcBef>
              <a:spcAft>
                <a:spcPts val="0"/>
              </a:spcAft>
              <a:buNone/>
            </a:pPr>
            <a:r>
              <a:rPr lang="en-GB">
                <a:solidFill>
                  <a:srgbClr val="9A3412"/>
                </a:solidFill>
                <a:latin typeface="Fraunces"/>
                <a:ea typeface="Fraunces"/>
                <a:cs typeface="Fraunces"/>
                <a:sym typeface="Fraunces"/>
              </a:rPr>
              <a:t>In contrast, the Randomized algorithm maintains a much flatter, near-linear growth trajectory.</a:t>
            </a:r>
            <a:endParaRPr>
              <a:solidFill>
                <a:srgbClr val="9A3412"/>
              </a:solidFill>
              <a:latin typeface="Fraunces"/>
              <a:ea typeface="Fraunces"/>
              <a:cs typeface="Fraunces"/>
              <a:sym typeface="Fraunces"/>
            </a:endParaRPr>
          </a:p>
          <a:p>
            <a:pPr indent="0" lvl="0" marL="0" rtl="0" algn="l">
              <a:spcBef>
                <a:spcPts val="0"/>
              </a:spcBef>
              <a:spcAft>
                <a:spcPts val="0"/>
              </a:spcAft>
              <a:buNone/>
            </a:pPr>
            <a:r>
              <a:rPr lang="en-GB">
                <a:solidFill>
                  <a:srgbClr val="9A3412"/>
                </a:solidFill>
                <a:latin typeface="Fraunces"/>
                <a:ea typeface="Fraunces"/>
                <a:cs typeface="Fraunces"/>
                <a:sym typeface="Fraunces"/>
              </a:rPr>
              <a:t>The Randomized algorithm provides significantly superior scalability and efficiency for higher-dimensional hypercubes.</a:t>
            </a:r>
            <a:endParaRPr>
              <a:solidFill>
                <a:srgbClr val="9A3412"/>
              </a:solidFill>
              <a:latin typeface="Fraunces"/>
              <a:ea typeface="Fraunces"/>
              <a:cs typeface="Fraunces"/>
              <a:sym typeface="Fraunces"/>
            </a:endParaRPr>
          </a:p>
        </p:txBody>
      </p:sp>
      <p:pic>
        <p:nvPicPr>
          <p:cNvPr id="176" name="Google Shape;176;p28"/>
          <p:cNvPicPr preferRelativeResize="0"/>
          <p:nvPr/>
        </p:nvPicPr>
        <p:blipFill>
          <a:blip r:embed="rId4">
            <a:alphaModFix/>
          </a:blip>
          <a:stretch>
            <a:fillRect/>
          </a:stretch>
        </p:blipFill>
        <p:spPr>
          <a:xfrm>
            <a:off x="311711" y="1280525"/>
            <a:ext cx="5061188" cy="379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9"/>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9"/>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Randomised Routing</a:t>
            </a:r>
            <a:endParaRPr>
              <a:solidFill>
                <a:srgbClr val="5E3C23"/>
              </a:solidFill>
              <a:latin typeface="Fraunces"/>
              <a:ea typeface="Fraunces"/>
              <a:cs typeface="Fraunces"/>
              <a:sym typeface="Fraunces"/>
            </a:endParaRPr>
          </a:p>
        </p:txBody>
      </p:sp>
      <p:sp>
        <p:nvSpPr>
          <p:cNvPr id="183" name="Google Shape;183;p29"/>
          <p:cNvSpPr txBox="1"/>
          <p:nvPr>
            <p:ph idx="1" type="body"/>
          </p:nvPr>
        </p:nvSpPr>
        <p:spPr>
          <a:xfrm>
            <a:off x="5372900" y="1280525"/>
            <a:ext cx="3459300" cy="379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solidFill>
                  <a:srgbClr val="9A3412"/>
                </a:solidFill>
                <a:latin typeface="Fraunces"/>
                <a:ea typeface="Fraunces"/>
                <a:cs typeface="Fraunces"/>
                <a:sym typeface="Fraunces"/>
              </a:rPr>
              <a:t>The max queue size grows exponentially with dimension for the deterministic method, while it is linear for randomized routing.</a:t>
            </a:r>
            <a:endParaRPr>
              <a:solidFill>
                <a:srgbClr val="9A3412"/>
              </a:solidFill>
              <a:latin typeface="Fraunces"/>
              <a:ea typeface="Fraunces"/>
              <a:cs typeface="Fraunces"/>
              <a:sym typeface="Fraunces"/>
            </a:endParaRPr>
          </a:p>
          <a:p>
            <a:pPr indent="0" lvl="0" marL="0" rtl="0" algn="l">
              <a:spcBef>
                <a:spcPts val="0"/>
              </a:spcBef>
              <a:spcAft>
                <a:spcPts val="0"/>
              </a:spcAft>
              <a:buNone/>
            </a:pPr>
            <a:r>
              <a:rPr lang="en-GB">
                <a:solidFill>
                  <a:srgbClr val="9A3412"/>
                </a:solidFill>
                <a:latin typeface="Fraunces"/>
                <a:ea typeface="Fraunces"/>
                <a:cs typeface="Fraunces"/>
                <a:sym typeface="Fraunces"/>
              </a:rPr>
              <a:t>The max queue size is important because in a real network, a node can handle only a certain amount of requests at a time, and there are potential stability issues if this limit gets exceeded.</a:t>
            </a:r>
            <a:endParaRPr>
              <a:solidFill>
                <a:srgbClr val="9A3412"/>
              </a:solidFill>
              <a:latin typeface="Fraunces"/>
              <a:ea typeface="Fraunces"/>
              <a:cs typeface="Fraunces"/>
              <a:sym typeface="Fraunces"/>
            </a:endParaRPr>
          </a:p>
        </p:txBody>
      </p:sp>
      <p:pic>
        <p:nvPicPr>
          <p:cNvPr id="184" name="Google Shape;184;p29"/>
          <p:cNvPicPr preferRelativeResize="0"/>
          <p:nvPr/>
        </p:nvPicPr>
        <p:blipFill>
          <a:blip r:embed="rId4">
            <a:alphaModFix/>
          </a:blip>
          <a:stretch>
            <a:fillRect/>
          </a:stretch>
        </p:blipFill>
        <p:spPr>
          <a:xfrm>
            <a:off x="341835" y="1280525"/>
            <a:ext cx="5061190" cy="3795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0"/>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30"/>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Randomised Routing</a:t>
            </a:r>
            <a:endParaRPr>
              <a:solidFill>
                <a:srgbClr val="5E3C23"/>
              </a:solidFill>
              <a:latin typeface="Fraunces"/>
              <a:ea typeface="Fraunces"/>
              <a:cs typeface="Fraunces"/>
              <a:sym typeface="Fraunces"/>
            </a:endParaRPr>
          </a:p>
        </p:txBody>
      </p:sp>
      <p:sp>
        <p:nvSpPr>
          <p:cNvPr id="191" name="Google Shape;191;p30"/>
          <p:cNvSpPr txBox="1"/>
          <p:nvPr>
            <p:ph idx="1" type="body"/>
          </p:nvPr>
        </p:nvSpPr>
        <p:spPr>
          <a:xfrm>
            <a:off x="311700" y="1280528"/>
            <a:ext cx="8520600" cy="3795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602">
                <a:solidFill>
                  <a:srgbClr val="0B5394"/>
                </a:solidFill>
                <a:latin typeface="Fraunces"/>
                <a:ea typeface="Fraunces"/>
                <a:cs typeface="Fraunces"/>
                <a:sym typeface="Fraunces"/>
              </a:rPr>
              <a:t>Key takeaways</a:t>
            </a:r>
            <a:endParaRPr sz="1602">
              <a:solidFill>
                <a:srgbClr val="0B5394"/>
              </a:solidFill>
              <a:latin typeface="Fraunces"/>
              <a:ea typeface="Fraunces"/>
              <a:cs typeface="Fraunces"/>
              <a:sym typeface="Fraunces"/>
            </a:endParaRPr>
          </a:p>
          <a:p>
            <a:pPr indent="-298078" lvl="0" marL="457200" rtl="0" algn="l">
              <a:spcBef>
                <a:spcPts val="0"/>
              </a:spcBef>
              <a:spcAft>
                <a:spcPts val="0"/>
              </a:spcAft>
              <a:buClr>
                <a:srgbClr val="9A3412"/>
              </a:buClr>
              <a:buSzPct val="100000"/>
              <a:buFont typeface="Fraunces"/>
              <a:buChar char="●"/>
            </a:pPr>
            <a:r>
              <a:rPr lang="en-GB" sz="1182">
                <a:solidFill>
                  <a:srgbClr val="9A3412"/>
                </a:solidFill>
                <a:latin typeface="Fraunces"/>
                <a:ea typeface="Fraunces"/>
                <a:cs typeface="Fraunces"/>
                <a:sym typeface="Fraunces"/>
              </a:rPr>
              <a:t>Scalability vs. Overhead: The Deterministic algorithm is efficient for small networks because it takes the shortest path. However, it fails to scale, hitting a "scalability wall" around dimension 10. The Randomized algorithm introduces overhead (longer paths), making it slower for small systems, but it the worst case complexity scales linearly, making it better for large-scale systems.</a:t>
            </a:r>
            <a:endParaRPr sz="1182">
              <a:solidFill>
                <a:srgbClr val="9A3412"/>
              </a:solidFill>
              <a:latin typeface="Fraunces"/>
              <a:ea typeface="Fraunces"/>
              <a:cs typeface="Fraunces"/>
              <a:sym typeface="Fraunces"/>
            </a:endParaRPr>
          </a:p>
          <a:p>
            <a:pPr indent="-298078" lvl="0" marL="457200" rtl="0" algn="l">
              <a:spcBef>
                <a:spcPts val="0"/>
              </a:spcBef>
              <a:spcAft>
                <a:spcPts val="0"/>
              </a:spcAft>
              <a:buClr>
                <a:srgbClr val="9A3412"/>
              </a:buClr>
              <a:buSzPct val="100000"/>
              <a:buFont typeface="Fraunces"/>
              <a:buChar char="●"/>
            </a:pPr>
            <a:r>
              <a:rPr lang="en-GB" sz="1182">
                <a:solidFill>
                  <a:srgbClr val="9A3412"/>
                </a:solidFill>
                <a:latin typeface="Fraunces"/>
                <a:ea typeface="Fraunces"/>
                <a:cs typeface="Fraunces"/>
                <a:sym typeface="Fraunces"/>
              </a:rPr>
              <a:t>Predictability: Randomised Routing offers predictable latency regardless of traffic patterns, whereas the Deterministic algorithm is highly sensitive to certain permutations, leading to unpredictablity.</a:t>
            </a:r>
            <a:endParaRPr sz="1182">
              <a:solidFill>
                <a:srgbClr val="9A3412"/>
              </a:solidFill>
              <a:latin typeface="Fraunces"/>
              <a:ea typeface="Fraunces"/>
              <a:cs typeface="Fraunces"/>
              <a:sym typeface="Fraunces"/>
            </a:endParaRPr>
          </a:p>
          <a:p>
            <a:pPr indent="0" lvl="0" marL="0" rtl="0" algn="l">
              <a:spcBef>
                <a:spcPts val="600"/>
              </a:spcBef>
              <a:spcAft>
                <a:spcPts val="0"/>
              </a:spcAft>
              <a:buNone/>
            </a:pPr>
            <a:r>
              <a:rPr lang="en-GB" sz="1602">
                <a:solidFill>
                  <a:srgbClr val="0B5394"/>
                </a:solidFill>
                <a:latin typeface="Fraunces"/>
                <a:ea typeface="Fraunces"/>
                <a:cs typeface="Fraunces"/>
                <a:sym typeface="Fraunces"/>
              </a:rPr>
              <a:t>Interesting findings</a:t>
            </a:r>
            <a:endParaRPr sz="1182">
              <a:solidFill>
                <a:srgbClr val="9A3412"/>
              </a:solidFill>
              <a:latin typeface="Fraunces"/>
              <a:ea typeface="Fraunces"/>
              <a:cs typeface="Fraunces"/>
              <a:sym typeface="Fraunces"/>
            </a:endParaRPr>
          </a:p>
          <a:p>
            <a:pPr indent="-298078" lvl="0" marL="457200" rtl="0" algn="l">
              <a:spcBef>
                <a:spcPts val="0"/>
              </a:spcBef>
              <a:spcAft>
                <a:spcPts val="0"/>
              </a:spcAft>
              <a:buClr>
                <a:srgbClr val="9A3412"/>
              </a:buClr>
              <a:buSzPct val="100000"/>
              <a:buFont typeface="Fraunces"/>
              <a:buChar char="●"/>
            </a:pPr>
            <a:r>
              <a:rPr lang="en-GB" sz="1182">
                <a:solidFill>
                  <a:srgbClr val="9A3412"/>
                </a:solidFill>
                <a:latin typeface="Fraunces"/>
                <a:ea typeface="Fraunces"/>
                <a:cs typeface="Fraunces"/>
                <a:sym typeface="Fraunces"/>
              </a:rPr>
              <a:t>The "Worst-Case" Permutation: The exponential explosion in the red curve (Deterministic) likely corresponds to a "Bit-Reversal" or "Transpose" traffic pattern. In these patterns, a deterministic router (like simple Bit-Fixing) forces all packets to pass through a small set of intermediate nodes, creating massive bottlenecks.</a:t>
            </a:r>
            <a:endParaRPr sz="1182">
              <a:solidFill>
                <a:srgbClr val="9A3412"/>
              </a:solidFill>
              <a:latin typeface="Fraunces"/>
              <a:ea typeface="Fraunces"/>
              <a:cs typeface="Fraunces"/>
              <a:sym typeface="Fraunces"/>
            </a:endParaRPr>
          </a:p>
          <a:p>
            <a:pPr indent="-298078" lvl="0" marL="457200" rtl="0" algn="l">
              <a:spcBef>
                <a:spcPts val="0"/>
              </a:spcBef>
              <a:spcAft>
                <a:spcPts val="0"/>
              </a:spcAft>
              <a:buClr>
                <a:srgbClr val="9A3412"/>
              </a:buClr>
              <a:buSzPct val="100000"/>
              <a:buFont typeface="Fraunces"/>
              <a:buChar char="●"/>
            </a:pPr>
            <a:r>
              <a:rPr lang="en-GB" sz="1182">
                <a:solidFill>
                  <a:srgbClr val="9A3412"/>
                </a:solidFill>
                <a:latin typeface="Fraunces"/>
                <a:ea typeface="Fraunces"/>
                <a:cs typeface="Fraunces"/>
                <a:sym typeface="Fraunces"/>
              </a:rPr>
              <a:t>The Paradox of "Longer is Faster": Randomized routing typically sends a packet to a random intermediate node first before sending it to the true destination. Although this doubles the path length, it randomizes the traffic distribution. </a:t>
            </a:r>
            <a:endParaRPr sz="1182">
              <a:solidFill>
                <a:srgbClr val="9A3412"/>
              </a:solidFill>
              <a:latin typeface="Fraunces"/>
              <a:ea typeface="Fraunces"/>
              <a:cs typeface="Fraunces"/>
              <a:sym typeface="Fraunces"/>
            </a:endParaRPr>
          </a:p>
          <a:p>
            <a:pPr indent="0" lvl="0" marL="0" rtl="0" algn="l">
              <a:spcBef>
                <a:spcPts val="600"/>
              </a:spcBef>
              <a:spcAft>
                <a:spcPts val="0"/>
              </a:spcAft>
              <a:buNone/>
            </a:pPr>
            <a:r>
              <a:t/>
            </a:r>
            <a:endParaRPr sz="1182">
              <a:solidFill>
                <a:srgbClr val="9A3412"/>
              </a:solidFill>
              <a:latin typeface="Fraunces"/>
              <a:ea typeface="Fraunces"/>
              <a:cs typeface="Fraunces"/>
              <a:sym typeface="Fraunces"/>
            </a:endParaRPr>
          </a:p>
          <a:p>
            <a:pPr indent="0" lvl="0" marL="0" rtl="0" algn="l">
              <a:spcBef>
                <a:spcPts val="600"/>
              </a:spcBef>
              <a:spcAft>
                <a:spcPts val="0"/>
              </a:spcAft>
              <a:buNone/>
            </a:pPr>
            <a:r>
              <a:rPr lang="en-GB" sz="1602">
                <a:solidFill>
                  <a:srgbClr val="0B5394"/>
                </a:solidFill>
                <a:latin typeface="Fraunces"/>
                <a:ea typeface="Fraunces"/>
                <a:cs typeface="Fraunces"/>
                <a:sym typeface="Fraunces"/>
              </a:rPr>
              <a:t>Challenges: </a:t>
            </a:r>
            <a:endParaRPr sz="1602">
              <a:solidFill>
                <a:srgbClr val="0B5394"/>
              </a:solidFill>
              <a:latin typeface="Fraunces"/>
              <a:ea typeface="Fraunces"/>
              <a:cs typeface="Fraunces"/>
              <a:sym typeface="Fraunces"/>
            </a:endParaRPr>
          </a:p>
          <a:p>
            <a:pPr indent="0" lvl="0" marL="0" rtl="0" algn="l">
              <a:spcBef>
                <a:spcPts val="0"/>
              </a:spcBef>
              <a:spcAft>
                <a:spcPts val="0"/>
              </a:spcAft>
              <a:buNone/>
            </a:pPr>
            <a:r>
              <a:rPr lang="en-GB" sz="1150">
                <a:solidFill>
                  <a:srgbClr val="9A3412"/>
                </a:solidFill>
                <a:latin typeface="Fraunces"/>
                <a:ea typeface="Fraunces"/>
                <a:cs typeface="Fraunces"/>
                <a:sym typeface="Fraunces"/>
              </a:rPr>
              <a:t>The benefit of randomised routing are visible only at higher dimensions, and in particular scenarios where edges get overloaded. </a:t>
            </a:r>
            <a:endParaRPr sz="1150">
              <a:solidFill>
                <a:srgbClr val="9A3412"/>
              </a:solidFill>
              <a:latin typeface="Fraunces"/>
              <a:ea typeface="Fraunces"/>
              <a:cs typeface="Fraunces"/>
              <a:sym typeface="Fraunces"/>
            </a:endParaRPr>
          </a:p>
          <a:p>
            <a:pPr indent="0" lvl="0" marL="0" rtl="0" algn="l">
              <a:spcBef>
                <a:spcPts val="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0"/>
              </a:spcBef>
              <a:spcAft>
                <a:spcPts val="1200"/>
              </a:spcAft>
              <a:buNone/>
            </a:pPr>
            <a:r>
              <a:t/>
            </a:r>
            <a:endParaRPr>
              <a:solidFill>
                <a:srgbClr val="0B5394"/>
              </a:solidFill>
              <a:latin typeface="Fraunces"/>
              <a:ea typeface="Fraunces"/>
              <a:cs typeface="Fraunces"/>
              <a:sym typeface="Fraunc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1"/>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1"/>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Randomised QuickSort</a:t>
            </a:r>
            <a:endParaRPr>
              <a:solidFill>
                <a:srgbClr val="5E3C23"/>
              </a:solidFill>
              <a:latin typeface="Fraunces"/>
              <a:ea typeface="Fraunces"/>
              <a:cs typeface="Fraunces"/>
              <a:sym typeface="Fraunces"/>
            </a:endParaRPr>
          </a:p>
        </p:txBody>
      </p:sp>
      <p:sp>
        <p:nvSpPr>
          <p:cNvPr id="198" name="Google Shape;198;p31"/>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40">
                <a:solidFill>
                  <a:srgbClr val="0B5394"/>
                </a:solidFill>
                <a:latin typeface="Fraunces"/>
                <a:ea typeface="Fraunces"/>
                <a:cs typeface="Fraunces"/>
                <a:sym typeface="Fraunces"/>
              </a:rPr>
              <a:t>High-Level Overview of Algorithm:</a:t>
            </a:r>
            <a:endParaRPr sz="1740">
              <a:solidFill>
                <a:srgbClr val="0B5394"/>
              </a:solidFill>
              <a:latin typeface="Fraunces"/>
              <a:ea typeface="Fraunces"/>
              <a:cs typeface="Fraunces"/>
              <a:sym typeface="Fraunces"/>
            </a:endParaRPr>
          </a:p>
          <a:p>
            <a:pPr indent="-317500" lvl="0" marL="914400" rtl="0" algn="l">
              <a:spcBef>
                <a:spcPts val="1200"/>
              </a:spcBef>
              <a:spcAft>
                <a:spcPts val="0"/>
              </a:spcAft>
              <a:buClr>
                <a:srgbClr val="9A3412"/>
              </a:buClr>
              <a:buSzPts val="1400"/>
              <a:buFont typeface="Fraunces"/>
              <a:buChar char="●"/>
            </a:pPr>
            <a:r>
              <a:rPr lang="en-GB" sz="1400">
                <a:solidFill>
                  <a:srgbClr val="9A3412"/>
                </a:solidFill>
                <a:latin typeface="Fraunces"/>
                <a:ea typeface="Fraunces"/>
                <a:cs typeface="Fraunces"/>
                <a:sym typeface="Fraunces"/>
              </a:rPr>
              <a:t>Divide-and-conquer sorting algorithm that selects one of the elements of the array as a pivot, partitions the array into elements less than, equal to and greater than the pivot and then recursively sorts the less than and greater than subarrays by using the same technique.</a:t>
            </a:r>
            <a:endParaRPr sz="1400">
              <a:solidFill>
                <a:srgbClr val="9A3412"/>
              </a:solidFill>
              <a:latin typeface="Fraunces"/>
              <a:ea typeface="Fraunces"/>
              <a:cs typeface="Fraunces"/>
              <a:sym typeface="Fraunces"/>
            </a:endParaRPr>
          </a:p>
          <a:p>
            <a:pPr indent="-317500" lvl="0" marL="914400" rtl="0" algn="l">
              <a:spcBef>
                <a:spcPts val="0"/>
              </a:spcBef>
              <a:spcAft>
                <a:spcPts val="0"/>
              </a:spcAft>
              <a:buClr>
                <a:srgbClr val="9A3412"/>
              </a:buClr>
              <a:buSzPts val="1400"/>
              <a:buFont typeface="Fraunces"/>
              <a:buChar char="●"/>
            </a:pPr>
            <a:r>
              <a:rPr lang="en-GB" sz="1400">
                <a:solidFill>
                  <a:srgbClr val="9A3412"/>
                </a:solidFill>
                <a:latin typeface="Fraunces"/>
                <a:ea typeface="Fraunces"/>
                <a:cs typeface="Fraunces"/>
                <a:sym typeface="Fraunces"/>
              </a:rPr>
              <a:t>In randomised quicksort, the differential step is the pivot selection. A pivot is chosen uniformly at random from the current subarray. </a:t>
            </a:r>
            <a:endParaRPr sz="1400">
              <a:solidFill>
                <a:srgbClr val="9A3412"/>
              </a:solidFill>
              <a:latin typeface="Fraunces"/>
              <a:ea typeface="Fraunces"/>
              <a:cs typeface="Fraunces"/>
              <a:sym typeface="Fraunces"/>
            </a:endParaRPr>
          </a:p>
          <a:p>
            <a:pPr indent="-317500" lvl="0" marL="914400" rtl="0" algn="l">
              <a:spcBef>
                <a:spcPts val="0"/>
              </a:spcBef>
              <a:spcAft>
                <a:spcPts val="0"/>
              </a:spcAft>
              <a:buClr>
                <a:srgbClr val="9A3412"/>
              </a:buClr>
              <a:buSzPts val="1400"/>
              <a:buFont typeface="Fraunces"/>
              <a:buChar char="●"/>
            </a:pPr>
            <a:r>
              <a:rPr lang="en-GB" sz="1400">
                <a:solidFill>
                  <a:srgbClr val="9A3412"/>
                </a:solidFill>
                <a:latin typeface="Fraunces"/>
                <a:ea typeface="Fraunces"/>
                <a:cs typeface="Fraunces"/>
                <a:sym typeface="Fraunces"/>
              </a:rPr>
              <a:t>This randomisation decreases the probability of poor pivot selection.</a:t>
            </a:r>
            <a:endParaRPr sz="1400">
              <a:solidFill>
                <a:srgbClr val="9A3412"/>
              </a:solidFill>
              <a:latin typeface="Fraunces"/>
              <a:ea typeface="Fraunces"/>
              <a:cs typeface="Fraunces"/>
              <a:sym typeface="Fraunces"/>
            </a:endParaRPr>
          </a:p>
          <a:p>
            <a:pPr indent="-317500" lvl="0" marL="914400" rtl="0" algn="l">
              <a:spcBef>
                <a:spcPts val="0"/>
              </a:spcBef>
              <a:spcAft>
                <a:spcPts val="0"/>
              </a:spcAft>
              <a:buClr>
                <a:srgbClr val="9A3412"/>
              </a:buClr>
              <a:buSzPts val="1400"/>
              <a:buFont typeface="Fraunces"/>
              <a:buChar char="●"/>
            </a:pPr>
            <a:r>
              <a:rPr lang="en-GB" sz="1400">
                <a:solidFill>
                  <a:srgbClr val="9A3412"/>
                </a:solidFill>
                <a:latin typeface="Fraunces"/>
                <a:ea typeface="Fraunces"/>
                <a:cs typeface="Fraunces"/>
                <a:sym typeface="Fraunces"/>
              </a:rPr>
              <a:t>Thus it prevents the algorithm from running in its worst-case O(n</a:t>
            </a:r>
            <a:r>
              <a:rPr baseline="30000" lang="en-GB" sz="1400">
                <a:solidFill>
                  <a:srgbClr val="9A3412"/>
                </a:solidFill>
                <a:latin typeface="Fraunces"/>
                <a:ea typeface="Fraunces"/>
                <a:cs typeface="Fraunces"/>
                <a:sym typeface="Fraunces"/>
              </a:rPr>
              <a:t>2</a:t>
            </a:r>
            <a:r>
              <a:rPr lang="en-GB" sz="1400">
                <a:solidFill>
                  <a:srgbClr val="9A3412"/>
                </a:solidFill>
                <a:latin typeface="Fraunces"/>
                <a:ea typeface="Fraunces"/>
                <a:cs typeface="Fraunces"/>
                <a:sym typeface="Fraunces"/>
              </a:rPr>
              <a:t>) time complexity</a:t>
            </a:r>
            <a:endParaRPr sz="1400">
              <a:solidFill>
                <a:srgbClr val="9A3412"/>
              </a:solidFill>
              <a:latin typeface="Fraunces"/>
              <a:ea typeface="Fraunces"/>
              <a:cs typeface="Fraunces"/>
              <a:sym typeface="Fraunces"/>
            </a:endParaRPr>
          </a:p>
          <a:p>
            <a:pPr indent="0" lvl="0" marL="0" rtl="0" algn="l">
              <a:spcBef>
                <a:spcPts val="0"/>
              </a:spcBef>
              <a:spcAft>
                <a:spcPts val="1200"/>
              </a:spcAft>
              <a:buNone/>
            </a:pPr>
            <a:r>
              <a:t/>
            </a:r>
            <a:endParaRPr>
              <a:solidFill>
                <a:srgbClr val="0B5394"/>
              </a:solidFill>
              <a:latin typeface="Fraunces"/>
              <a:ea typeface="Fraunces"/>
              <a:cs typeface="Fraunces"/>
              <a:sym typeface="Fraunc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p:nvPr/>
        </p:nvSpPr>
        <p:spPr>
          <a:xfrm>
            <a:off x="-6175" y="-6175"/>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Introduction</a:t>
            </a:r>
            <a:endParaRPr>
              <a:solidFill>
                <a:srgbClr val="5E3C23"/>
              </a:solidFill>
              <a:latin typeface="Fraunces"/>
              <a:ea typeface="Fraunces"/>
              <a:cs typeface="Fraunces"/>
              <a:sym typeface="Fraunces"/>
            </a:endParaRPr>
          </a:p>
        </p:txBody>
      </p:sp>
      <p:sp>
        <p:nvSpPr>
          <p:cNvPr id="65" name="Google Shape;65;p14"/>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200">
                <a:solidFill>
                  <a:srgbClr val="0B5394"/>
                </a:solidFill>
                <a:latin typeface="Fraunces"/>
                <a:ea typeface="Fraunces"/>
                <a:cs typeface="Fraunces"/>
                <a:sym typeface="Fraunces"/>
              </a:rPr>
              <a:t>Overview:</a:t>
            </a:r>
            <a:endParaRPr sz="1200">
              <a:solidFill>
                <a:srgbClr val="0B5394"/>
              </a:solidFill>
              <a:latin typeface="Fraunces"/>
              <a:ea typeface="Fraunces"/>
              <a:cs typeface="Fraunces"/>
              <a:sym typeface="Fraunces"/>
            </a:endParaRPr>
          </a:p>
          <a:p>
            <a:pPr indent="0" lvl="0" marL="0" rtl="0" algn="l">
              <a:spcBef>
                <a:spcPts val="0"/>
              </a:spcBef>
              <a:spcAft>
                <a:spcPts val="0"/>
              </a:spcAft>
              <a:buClr>
                <a:schemeClr val="dk1"/>
              </a:buClr>
              <a:buSzPts val="1100"/>
              <a:buFont typeface="Arial"/>
              <a:buNone/>
            </a:pPr>
            <a:r>
              <a:rPr lang="en-GB" sz="1000">
                <a:solidFill>
                  <a:srgbClr val="9A3412"/>
                </a:solidFill>
                <a:latin typeface="Fraunces"/>
                <a:ea typeface="Fraunces"/>
                <a:cs typeface="Fraunces"/>
                <a:sym typeface="Fraunces"/>
              </a:rPr>
              <a:t>Randomised </a:t>
            </a:r>
            <a:r>
              <a:rPr lang="en-GB" sz="1000">
                <a:solidFill>
                  <a:srgbClr val="9A3412"/>
                </a:solidFill>
                <a:latin typeface="Fraunces"/>
                <a:ea typeface="Fraunces"/>
                <a:cs typeface="Fraunces"/>
                <a:sym typeface="Fraunces"/>
              </a:rPr>
              <a:t>algorithms play a crucial role in modern computing, offering powerful alternatives to their deterministic counterparts, particularly in situation involving high-dimensionality,uncertainty or adverse inputs. Each algorithm we’ve used leverages randomness to improve efficiency,optimisation and avoid worst-case scenarios. Through analysis we’ve tried to highlight why non-determinism isn’t a workaround but a strategic advantage in algorithm design.</a:t>
            </a:r>
            <a:endParaRPr sz="1000">
              <a:solidFill>
                <a:srgbClr val="9A3412"/>
              </a:solidFill>
              <a:latin typeface="Fraunces"/>
              <a:ea typeface="Fraunces"/>
              <a:cs typeface="Fraunces"/>
              <a:sym typeface="Fraunces"/>
            </a:endParaRPr>
          </a:p>
          <a:p>
            <a:pPr indent="0" lvl="0" marL="0" rtl="0" algn="l">
              <a:spcBef>
                <a:spcPts val="0"/>
              </a:spcBef>
              <a:spcAft>
                <a:spcPts val="0"/>
              </a:spcAft>
              <a:buClr>
                <a:schemeClr val="dk1"/>
              </a:buClr>
              <a:buSzPts val="1100"/>
              <a:buFont typeface="Arial"/>
              <a:buNone/>
            </a:pPr>
            <a:r>
              <a:t/>
            </a:r>
            <a:endParaRPr sz="1000">
              <a:solidFill>
                <a:srgbClr val="9A3412"/>
              </a:solidFill>
              <a:latin typeface="Fraunces"/>
              <a:ea typeface="Fraunces"/>
              <a:cs typeface="Fraunces"/>
              <a:sym typeface="Fraunces"/>
            </a:endParaRPr>
          </a:p>
          <a:p>
            <a:pPr indent="0" lvl="0" marL="0" rtl="0" algn="l">
              <a:spcBef>
                <a:spcPts val="0"/>
              </a:spcBef>
              <a:spcAft>
                <a:spcPts val="0"/>
              </a:spcAft>
              <a:buClr>
                <a:schemeClr val="dk1"/>
              </a:buClr>
              <a:buSzPts val="1100"/>
              <a:buFont typeface="Arial"/>
              <a:buNone/>
            </a:pPr>
            <a:r>
              <a:rPr lang="en-GB" sz="1200">
                <a:solidFill>
                  <a:srgbClr val="0B5394"/>
                </a:solidFill>
                <a:latin typeface="Fraunces"/>
                <a:ea typeface="Fraunces"/>
                <a:cs typeface="Fraunces"/>
                <a:sym typeface="Fraunces"/>
              </a:rPr>
              <a:t>Algorithms Analysed:</a:t>
            </a:r>
            <a:endParaRPr sz="1200">
              <a:solidFill>
                <a:srgbClr val="0B5394"/>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Basin-Hopping ( Aaryan Shah - 2024113014 )</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Miller-Rabin ( Ishaan Shiv Kumar - 2024101098 )</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Freivald’s Algorithm ( Sahishnu Pawan Kumar - 2024113016 )</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Simultaneous Perturbance Stochastic Algorithm ( Soham Acharya - 2024113012 )’</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Randomised Routing ( Arjun Dingankar - 2024113024 )</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Randomised Quicksort ( Collective )</a:t>
            </a:r>
            <a:endParaRPr sz="1000">
              <a:solidFill>
                <a:srgbClr val="9A3412"/>
              </a:solidFill>
              <a:latin typeface="Fraunces"/>
              <a:ea typeface="Fraunces"/>
              <a:cs typeface="Fraunces"/>
              <a:sym typeface="Fraunces"/>
            </a:endParaRPr>
          </a:p>
          <a:p>
            <a:pPr indent="0" lvl="0" marL="0" rtl="0" algn="l">
              <a:spcBef>
                <a:spcPts val="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0"/>
              </a:spcBef>
              <a:spcAft>
                <a:spcPts val="0"/>
              </a:spcAft>
              <a:buNone/>
            </a:pPr>
            <a:r>
              <a:rPr lang="en-GB" sz="1200">
                <a:solidFill>
                  <a:srgbClr val="0B5394"/>
                </a:solidFill>
                <a:latin typeface="Fraunces"/>
                <a:ea typeface="Fraunces"/>
                <a:cs typeface="Fraunces"/>
                <a:sym typeface="Fraunces"/>
              </a:rPr>
              <a:t>Bonus:</a:t>
            </a:r>
            <a:endParaRPr sz="1200">
              <a:solidFill>
                <a:srgbClr val="0B5394"/>
              </a:solidFill>
              <a:latin typeface="Fraunces"/>
              <a:ea typeface="Fraunces"/>
              <a:cs typeface="Fraunces"/>
              <a:sym typeface="Fraunces"/>
            </a:endParaRPr>
          </a:p>
          <a:p>
            <a:pPr indent="0" lvl="0" marL="0" rtl="0" algn="l">
              <a:spcBef>
                <a:spcPts val="0"/>
              </a:spcBef>
              <a:spcAft>
                <a:spcPts val="0"/>
              </a:spcAft>
              <a:buNone/>
            </a:pPr>
            <a:r>
              <a:rPr lang="en-GB" sz="1000">
                <a:solidFill>
                  <a:srgbClr val="9A3412"/>
                </a:solidFill>
                <a:latin typeface="Fraunces"/>
                <a:ea typeface="Fraunces"/>
                <a:cs typeface="Fraunces"/>
                <a:sym typeface="Fraunces"/>
              </a:rPr>
              <a:t>Used Monte Carlo Simulations to predict the table of a football league</a:t>
            </a:r>
            <a:endParaRPr sz="1000">
              <a:solidFill>
                <a:srgbClr val="9A3412"/>
              </a:solidFill>
              <a:latin typeface="Fraunces"/>
              <a:ea typeface="Fraunces"/>
              <a:cs typeface="Fraunces"/>
              <a:sym typeface="Fraunces"/>
            </a:endParaRPr>
          </a:p>
          <a:p>
            <a:pPr indent="0" lvl="0" marL="0" rtl="0" algn="l">
              <a:spcBef>
                <a:spcPts val="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1200"/>
              </a:spcBef>
              <a:spcAft>
                <a:spcPts val="1200"/>
              </a:spcAft>
              <a:buNone/>
            </a:pPr>
            <a:r>
              <a:rPr lang="en-GB" sz="1200">
                <a:solidFill>
                  <a:srgbClr val="0B5394"/>
                </a:solidFill>
                <a:latin typeface="Fraunces"/>
                <a:ea typeface="Fraunces"/>
                <a:cs typeface="Fraunces"/>
                <a:sym typeface="Fraunces"/>
              </a:rPr>
              <a:t>Github Repo: </a:t>
            </a:r>
            <a:r>
              <a:rPr lang="en-GB" sz="1000" u="sng">
                <a:solidFill>
                  <a:schemeClr val="hlink"/>
                </a:solidFill>
                <a:latin typeface="Fraunces"/>
                <a:ea typeface="Fraunces"/>
                <a:cs typeface="Fraunces"/>
                <a:sym typeface="Fraunces"/>
                <a:hlinkClick r:id="rId4"/>
              </a:rPr>
              <a:t>https://github.com/shahiam/ZopuDe_AAD_FinalProject</a:t>
            </a:r>
            <a:endParaRPr sz="1000">
              <a:solidFill>
                <a:srgbClr val="0B5394"/>
              </a:solidFill>
              <a:latin typeface="Fraunces"/>
              <a:ea typeface="Fraunces"/>
              <a:cs typeface="Fraunces"/>
              <a:sym typeface="Fraunce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2"/>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32"/>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Randomised QuickSort</a:t>
            </a:r>
            <a:endParaRPr>
              <a:solidFill>
                <a:srgbClr val="5E3C23"/>
              </a:solidFill>
              <a:latin typeface="Fraunces"/>
              <a:ea typeface="Fraunces"/>
              <a:cs typeface="Fraunces"/>
              <a:sym typeface="Fraunces"/>
            </a:endParaRPr>
          </a:p>
        </p:txBody>
      </p:sp>
      <p:sp>
        <p:nvSpPr>
          <p:cNvPr id="205" name="Google Shape;205;p32"/>
          <p:cNvSpPr txBox="1"/>
          <p:nvPr>
            <p:ph idx="1" type="body"/>
          </p:nvPr>
        </p:nvSpPr>
        <p:spPr>
          <a:xfrm>
            <a:off x="311700" y="1280525"/>
            <a:ext cx="8520600" cy="4248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200">
                <a:solidFill>
                  <a:srgbClr val="0B5394"/>
                </a:solidFill>
                <a:latin typeface="Fraunces"/>
                <a:ea typeface="Fraunces"/>
                <a:cs typeface="Fraunces"/>
                <a:sym typeface="Fraunces"/>
              </a:rPr>
              <a:t>Results (graph and charts):</a:t>
            </a:r>
            <a:endParaRPr sz="1200">
              <a:solidFill>
                <a:srgbClr val="0B5394"/>
              </a:solidFill>
              <a:latin typeface="Fraunces"/>
              <a:ea typeface="Fraunces"/>
              <a:cs typeface="Fraunces"/>
              <a:sym typeface="Fraunces"/>
            </a:endParaRPr>
          </a:p>
          <a:p>
            <a:pPr indent="0" lvl="0" marL="0" rtl="0" algn="l">
              <a:spcBef>
                <a:spcPts val="1200"/>
              </a:spcBef>
              <a:spcAft>
                <a:spcPts val="0"/>
              </a:spcAft>
              <a:buClr>
                <a:schemeClr val="dk1"/>
              </a:buClr>
              <a:buSzPts val="1100"/>
              <a:buFont typeface="Arial"/>
              <a:buNone/>
            </a:pPr>
            <a:r>
              <a:t/>
            </a:r>
            <a:endParaRPr sz="1200">
              <a:solidFill>
                <a:srgbClr val="0B5394"/>
              </a:solidFill>
              <a:latin typeface="Fraunces"/>
              <a:ea typeface="Fraunces"/>
              <a:cs typeface="Fraunces"/>
              <a:sym typeface="Fraunces"/>
            </a:endParaRPr>
          </a:p>
          <a:p>
            <a:pPr indent="0" lvl="0" marL="0" rtl="0" algn="l">
              <a:spcBef>
                <a:spcPts val="0"/>
              </a:spcBef>
              <a:spcAft>
                <a:spcPts val="0"/>
              </a:spcAft>
              <a:buNone/>
            </a:pPr>
            <a:r>
              <a:rPr lang="en-GB" sz="1200">
                <a:solidFill>
                  <a:srgbClr val="9A3412"/>
                </a:solidFill>
                <a:latin typeface="Fraunces"/>
                <a:ea typeface="Fraunces"/>
                <a:cs typeface="Fraunces"/>
                <a:sym typeface="Fraunces"/>
              </a:rPr>
              <a:t>You can see in the graph opposite, that the randomised</a:t>
            </a:r>
            <a:endParaRPr sz="1200">
              <a:solidFill>
                <a:srgbClr val="9A3412"/>
              </a:solidFill>
              <a:latin typeface="Fraunces"/>
              <a:ea typeface="Fraunces"/>
              <a:cs typeface="Fraunces"/>
              <a:sym typeface="Fraunces"/>
            </a:endParaRPr>
          </a:p>
          <a:p>
            <a:pPr indent="0" lvl="0" marL="0" rtl="0" algn="l">
              <a:spcBef>
                <a:spcPts val="0"/>
              </a:spcBef>
              <a:spcAft>
                <a:spcPts val="0"/>
              </a:spcAft>
              <a:buNone/>
            </a:pPr>
            <a:r>
              <a:rPr lang="en-GB" sz="1200">
                <a:solidFill>
                  <a:srgbClr val="9A3412"/>
                </a:solidFill>
                <a:latin typeface="Fraunces"/>
                <a:ea typeface="Fraunces"/>
                <a:cs typeface="Fraunces"/>
                <a:sym typeface="Fraunces"/>
              </a:rPr>
              <a:t>QuickSort does much better than O(n</a:t>
            </a:r>
            <a:r>
              <a:rPr baseline="30000" lang="en-GB" sz="1200">
                <a:solidFill>
                  <a:srgbClr val="9A3412"/>
                </a:solidFill>
                <a:latin typeface="Fraunces"/>
                <a:ea typeface="Fraunces"/>
                <a:cs typeface="Fraunces"/>
                <a:sym typeface="Fraunces"/>
              </a:rPr>
              <a:t>2</a:t>
            </a:r>
            <a:r>
              <a:rPr lang="en-GB" sz="1200">
                <a:solidFill>
                  <a:srgbClr val="9A3412"/>
                </a:solidFill>
                <a:latin typeface="Fraunces"/>
                <a:ea typeface="Fraunces"/>
                <a:cs typeface="Fraunces"/>
                <a:sym typeface="Fraunces"/>
              </a:rPr>
              <a:t>), in the worst-case</a:t>
            </a:r>
            <a:endParaRPr sz="1200">
              <a:solidFill>
                <a:srgbClr val="9A3412"/>
              </a:solidFill>
              <a:latin typeface="Fraunces"/>
              <a:ea typeface="Fraunces"/>
              <a:cs typeface="Fraunces"/>
              <a:sym typeface="Fraunces"/>
            </a:endParaRPr>
          </a:p>
          <a:p>
            <a:pPr indent="0" lvl="0" marL="0" rtl="0" algn="l">
              <a:spcBef>
                <a:spcPts val="0"/>
              </a:spcBef>
              <a:spcAft>
                <a:spcPts val="0"/>
              </a:spcAft>
              <a:buNone/>
            </a:pPr>
            <a:r>
              <a:rPr lang="en-GB" sz="1200">
                <a:solidFill>
                  <a:srgbClr val="9A3412"/>
                </a:solidFill>
                <a:latin typeface="Fraunces"/>
                <a:ea typeface="Fraunces"/>
                <a:cs typeface="Fraunces"/>
                <a:sym typeface="Fraunces"/>
              </a:rPr>
              <a:t>scenario of the elements already being sorted, than the</a:t>
            </a:r>
            <a:endParaRPr sz="1200">
              <a:solidFill>
                <a:srgbClr val="9A3412"/>
              </a:solidFill>
              <a:latin typeface="Fraunces"/>
              <a:ea typeface="Fraunces"/>
              <a:cs typeface="Fraunces"/>
              <a:sym typeface="Fraunces"/>
            </a:endParaRPr>
          </a:p>
          <a:p>
            <a:pPr indent="0" lvl="0" marL="0" rtl="0" algn="l">
              <a:spcBef>
                <a:spcPts val="0"/>
              </a:spcBef>
              <a:spcAft>
                <a:spcPts val="0"/>
              </a:spcAft>
              <a:buNone/>
            </a:pPr>
            <a:r>
              <a:rPr lang="en-GB" sz="1200">
                <a:solidFill>
                  <a:srgbClr val="9A3412"/>
                </a:solidFill>
                <a:latin typeface="Fraunces"/>
                <a:ea typeface="Fraunces"/>
                <a:cs typeface="Fraunces"/>
                <a:sym typeface="Fraunces"/>
              </a:rPr>
              <a:t>deterministic case - this proves the utility of the former</a:t>
            </a:r>
            <a:endParaRPr sz="1200">
              <a:solidFill>
                <a:srgbClr val="9A3412"/>
              </a:solidFill>
              <a:latin typeface="Fraunces"/>
              <a:ea typeface="Fraunces"/>
              <a:cs typeface="Fraunces"/>
              <a:sym typeface="Fraunces"/>
            </a:endParaRPr>
          </a:p>
          <a:p>
            <a:pPr indent="0" lvl="0" marL="0" rtl="0" algn="l">
              <a:spcBef>
                <a:spcPts val="0"/>
              </a:spcBef>
              <a:spcAft>
                <a:spcPts val="0"/>
              </a:spcAft>
              <a:buClr>
                <a:schemeClr val="dk1"/>
              </a:buClr>
              <a:buSzPts val="1100"/>
              <a:buFont typeface="Arial"/>
              <a:buNone/>
            </a:pPr>
            <a:r>
              <a:rPr lang="en-GB" sz="1200">
                <a:solidFill>
                  <a:srgbClr val="9A3412"/>
                </a:solidFill>
                <a:latin typeface="Fraunces"/>
                <a:ea typeface="Fraunces"/>
                <a:cs typeface="Fraunces"/>
                <a:sym typeface="Fraunces"/>
              </a:rPr>
              <a:t>algorithm.</a:t>
            </a:r>
            <a:endParaRPr sz="1200">
              <a:solidFill>
                <a:srgbClr val="9A3412"/>
              </a:solidFill>
              <a:latin typeface="Fraunces"/>
              <a:ea typeface="Fraunces"/>
              <a:cs typeface="Fraunces"/>
              <a:sym typeface="Fraunces"/>
            </a:endParaRPr>
          </a:p>
          <a:p>
            <a:pPr indent="0" lvl="0" marL="0" rtl="0" algn="l">
              <a:spcBef>
                <a:spcPts val="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1200"/>
              </a:spcBef>
              <a:spcAft>
                <a:spcPts val="0"/>
              </a:spcAft>
              <a:buClr>
                <a:schemeClr val="dk1"/>
              </a:buClr>
              <a:buSzPts val="1100"/>
              <a:buFont typeface="Arial"/>
              <a:buNone/>
            </a:pPr>
            <a:r>
              <a:t/>
            </a:r>
            <a:endParaRPr sz="1200">
              <a:solidFill>
                <a:srgbClr val="0B5394"/>
              </a:solidFill>
              <a:latin typeface="Fraunces"/>
              <a:ea typeface="Fraunces"/>
              <a:cs typeface="Fraunces"/>
              <a:sym typeface="Fraunces"/>
            </a:endParaRPr>
          </a:p>
          <a:p>
            <a:pPr indent="0" lvl="0" marL="0" rtl="0" algn="l">
              <a:spcBef>
                <a:spcPts val="1200"/>
              </a:spcBef>
              <a:spcAft>
                <a:spcPts val="0"/>
              </a:spcAft>
              <a:buNone/>
            </a:pPr>
            <a:r>
              <a:rPr lang="en-GB" sz="1200">
                <a:solidFill>
                  <a:srgbClr val="0B5394"/>
                </a:solidFill>
                <a:latin typeface="Fraunces"/>
                <a:ea typeface="Fraunces"/>
                <a:cs typeface="Fraunces"/>
                <a:sym typeface="Fraunces"/>
              </a:rPr>
              <a:t>Key takeaways [inferred above], interesting findings, and challenges [during implementation]:</a:t>
            </a:r>
            <a:br>
              <a:rPr lang="en-GB" sz="1200">
                <a:solidFill>
                  <a:srgbClr val="0B5394"/>
                </a:solidFill>
                <a:latin typeface="Fraunces"/>
                <a:ea typeface="Fraunces"/>
                <a:cs typeface="Fraunces"/>
                <a:sym typeface="Fraunces"/>
              </a:rPr>
            </a:br>
            <a:br>
              <a:rPr lang="en-GB" sz="1200">
                <a:solidFill>
                  <a:srgbClr val="0B5394"/>
                </a:solidFill>
                <a:latin typeface="Fraunces"/>
                <a:ea typeface="Fraunces"/>
                <a:cs typeface="Fraunces"/>
                <a:sym typeface="Fraunces"/>
              </a:rPr>
            </a:br>
            <a:r>
              <a:rPr lang="en-GB" sz="1200">
                <a:solidFill>
                  <a:srgbClr val="9A3412"/>
                </a:solidFill>
                <a:latin typeface="Fraunces"/>
                <a:ea typeface="Fraunces"/>
                <a:cs typeface="Fraunces"/>
                <a:sym typeface="Fraunces"/>
              </a:rPr>
              <a:t>Challenge - in non-worst-case scenarios, the randomised quicksort usually performs worse than the deterministic QuickSort. </a:t>
            </a:r>
            <a:endParaRPr sz="1200">
              <a:solidFill>
                <a:srgbClr val="9A3412"/>
              </a:solidFill>
              <a:latin typeface="Fraunces"/>
              <a:ea typeface="Fraunces"/>
              <a:cs typeface="Fraunces"/>
              <a:sym typeface="Fraunces"/>
            </a:endParaRPr>
          </a:p>
          <a:p>
            <a:pPr indent="0" lvl="0" marL="0" rtl="0" algn="l">
              <a:spcBef>
                <a:spcPts val="0"/>
              </a:spcBef>
              <a:spcAft>
                <a:spcPts val="0"/>
              </a:spcAft>
              <a:buClr>
                <a:schemeClr val="dk1"/>
              </a:buClr>
              <a:buSzPts val="1100"/>
              <a:buFont typeface="Arial"/>
              <a:buNone/>
            </a:pPr>
            <a:r>
              <a:rPr lang="en-GB" sz="1200">
                <a:solidFill>
                  <a:srgbClr val="9A3412"/>
                </a:solidFill>
                <a:latin typeface="Fraunces"/>
                <a:ea typeface="Fraunces"/>
                <a:cs typeface="Fraunces"/>
                <a:sym typeface="Fraunces"/>
              </a:rPr>
              <a:t>Interesting Finding - </a:t>
            </a:r>
            <a:r>
              <a:rPr lang="en-GB" sz="1200">
                <a:solidFill>
                  <a:srgbClr val="9A3412"/>
                </a:solidFill>
                <a:latin typeface="Helvetica Neue"/>
                <a:ea typeface="Helvetica Neue"/>
                <a:cs typeface="Helvetica Neue"/>
                <a:sym typeface="Helvetica Neue"/>
              </a:rPr>
              <a:t> </a:t>
            </a:r>
            <a:r>
              <a:rPr lang="en-GB" sz="1200">
                <a:solidFill>
                  <a:srgbClr val="9A3412"/>
                </a:solidFill>
                <a:latin typeface="Fraunces"/>
                <a:ea typeface="Fraunces"/>
                <a:cs typeface="Fraunces"/>
                <a:sym typeface="Fraunces"/>
              </a:rPr>
              <a:t>randomized Quicksort is robust against adversarial inputs designed to exploit weaknesses in pivot selection strategies. The adversary cannot predict or influence the pivot choice, making it difficult to force the algorithm into its worst-case scenario.</a:t>
            </a:r>
            <a:endParaRPr sz="1200">
              <a:solidFill>
                <a:srgbClr val="9A3412"/>
              </a:solidFill>
              <a:latin typeface="Fraunces"/>
              <a:ea typeface="Fraunces"/>
              <a:cs typeface="Fraunces"/>
              <a:sym typeface="Fraunces"/>
            </a:endParaRPr>
          </a:p>
          <a:p>
            <a:pPr indent="0" lvl="0" marL="0" rtl="0" algn="l">
              <a:spcBef>
                <a:spcPts val="0"/>
              </a:spcBef>
              <a:spcAft>
                <a:spcPts val="1200"/>
              </a:spcAft>
              <a:buNone/>
            </a:pPr>
            <a:r>
              <a:t/>
            </a:r>
            <a:endParaRPr sz="1740">
              <a:solidFill>
                <a:srgbClr val="0B5394"/>
              </a:solidFill>
              <a:latin typeface="Fraunces"/>
              <a:ea typeface="Fraunces"/>
              <a:cs typeface="Fraunces"/>
              <a:sym typeface="Fraunces"/>
            </a:endParaRPr>
          </a:p>
        </p:txBody>
      </p:sp>
      <p:pic>
        <p:nvPicPr>
          <p:cNvPr id="206" name="Google Shape;206;p32"/>
          <p:cNvPicPr preferRelativeResize="0"/>
          <p:nvPr/>
        </p:nvPicPr>
        <p:blipFill rotWithShape="1">
          <a:blip r:embed="rId4">
            <a:alphaModFix/>
          </a:blip>
          <a:srcRect b="0" l="50673" r="0" t="0"/>
          <a:stretch/>
        </p:blipFill>
        <p:spPr>
          <a:xfrm>
            <a:off x="4990675" y="118700"/>
            <a:ext cx="3705225" cy="3219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3"/>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33"/>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Football League Simulator</a:t>
            </a:r>
            <a:endParaRPr>
              <a:solidFill>
                <a:srgbClr val="5E3C23"/>
              </a:solidFill>
              <a:latin typeface="Fraunces"/>
              <a:ea typeface="Fraunces"/>
              <a:cs typeface="Fraunces"/>
              <a:sym typeface="Fraunces"/>
            </a:endParaRPr>
          </a:p>
        </p:txBody>
      </p:sp>
      <p:sp>
        <p:nvSpPr>
          <p:cNvPr id="213" name="Google Shape;213;p33"/>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9A3412"/>
                </a:solidFill>
                <a:latin typeface="Fraunces"/>
                <a:ea typeface="Fraunces"/>
                <a:cs typeface="Fraunces"/>
                <a:sym typeface="Fraunces"/>
              </a:rPr>
              <a:t>We utilised a Monte Carlo algorithm - with the option to select </a:t>
            </a:r>
            <a:r>
              <a:rPr lang="en-GB">
                <a:solidFill>
                  <a:srgbClr val="9A3412"/>
                </a:solidFill>
                <a:latin typeface="Fraunces"/>
                <a:ea typeface="Fraunces"/>
                <a:cs typeface="Fraunces"/>
                <a:sym typeface="Fraunces"/>
              </a:rPr>
              <a:t>number</a:t>
            </a:r>
            <a:r>
              <a:rPr lang="en-GB">
                <a:solidFill>
                  <a:srgbClr val="9A3412"/>
                </a:solidFill>
                <a:latin typeface="Fraunces"/>
                <a:ea typeface="Fraunces"/>
                <a:cs typeface="Fraunces"/>
                <a:sym typeface="Fraunces"/>
              </a:rPr>
              <a:t> of iterations - to create a program that simulates the </a:t>
            </a:r>
            <a:r>
              <a:rPr lang="en-GB">
                <a:solidFill>
                  <a:srgbClr val="9A3412"/>
                </a:solidFill>
                <a:latin typeface="Fraunces"/>
                <a:ea typeface="Fraunces"/>
                <a:cs typeface="Fraunces"/>
                <a:sym typeface="Fraunces"/>
              </a:rPr>
              <a:t>league</a:t>
            </a:r>
            <a:r>
              <a:rPr lang="en-GB">
                <a:solidFill>
                  <a:srgbClr val="9A3412"/>
                </a:solidFill>
                <a:latin typeface="Fraunces"/>
                <a:ea typeface="Fraunces"/>
                <a:cs typeface="Fraunces"/>
                <a:sym typeface="Fraunces"/>
              </a:rPr>
              <a:t> standings of European domestic football teams over a period of five years, and it can give you </a:t>
            </a:r>
            <a:r>
              <a:rPr lang="en-GB">
                <a:solidFill>
                  <a:srgbClr val="9A3412"/>
                </a:solidFill>
                <a:latin typeface="Fraunces"/>
                <a:ea typeface="Fraunces"/>
                <a:cs typeface="Fraunces"/>
                <a:sym typeface="Fraunces"/>
              </a:rPr>
              <a:t>detailed</a:t>
            </a:r>
            <a:r>
              <a:rPr lang="en-GB">
                <a:solidFill>
                  <a:srgbClr val="9A3412"/>
                </a:solidFill>
                <a:latin typeface="Fraunces"/>
                <a:ea typeface="Fraunces"/>
                <a:cs typeface="Fraunces"/>
                <a:sym typeface="Fraunces"/>
              </a:rPr>
              <a:t> stats of each team in the </a:t>
            </a:r>
            <a:r>
              <a:rPr lang="en-GB">
                <a:solidFill>
                  <a:srgbClr val="9A3412"/>
                </a:solidFill>
                <a:latin typeface="Fraunces"/>
                <a:ea typeface="Fraunces"/>
                <a:cs typeface="Fraunces"/>
                <a:sym typeface="Fraunces"/>
              </a:rPr>
              <a:t>league, such as goals scored, goal difference - apart from the points of each team, that will determine a winner.</a:t>
            </a:r>
            <a:endParaRPr>
              <a:solidFill>
                <a:srgbClr val="9A3412"/>
              </a:solidFill>
              <a:latin typeface="Fraunces"/>
              <a:ea typeface="Fraunces"/>
              <a:cs typeface="Fraunces"/>
              <a:sym typeface="Fraunces"/>
            </a:endParaRPr>
          </a:p>
          <a:p>
            <a:pPr indent="0" lvl="0" marL="0" rtl="0" algn="l">
              <a:spcBef>
                <a:spcPts val="1200"/>
              </a:spcBef>
              <a:spcAft>
                <a:spcPts val="1200"/>
              </a:spcAft>
              <a:buNone/>
            </a:pPr>
            <a:r>
              <a:rPr lang="en-GB">
                <a:solidFill>
                  <a:srgbClr val="9A3412"/>
                </a:solidFill>
                <a:latin typeface="Fraunces"/>
                <a:ea typeface="Fraunces"/>
                <a:cs typeface="Fraunces"/>
                <a:sym typeface="Fraunces"/>
              </a:rPr>
              <a:t>The basis of the simulation is the datasets of previous year league standings, and then uses them to skew a (random) Poisson distribution, in order to then map it to teams for the year of simulation.</a:t>
            </a:r>
            <a:endParaRPr>
              <a:solidFill>
                <a:srgbClr val="9A3412"/>
              </a:solidFill>
              <a:latin typeface="Fraunces"/>
              <a:ea typeface="Fraunces"/>
              <a:cs typeface="Fraunces"/>
              <a:sym typeface="Fraunces"/>
            </a:endParaRPr>
          </a:p>
        </p:txBody>
      </p:sp>
      <p:sp>
        <p:nvSpPr>
          <p:cNvPr id="214" name="Google Shape;214;p33"/>
          <p:cNvSpPr txBox="1"/>
          <p:nvPr/>
        </p:nvSpPr>
        <p:spPr>
          <a:xfrm>
            <a:off x="6678450" y="112225"/>
            <a:ext cx="2307300" cy="599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2700" u="sng">
                <a:solidFill>
                  <a:srgbClr val="5E3C23"/>
                </a:solidFill>
                <a:latin typeface="Quicksand"/>
                <a:ea typeface="Quicksand"/>
                <a:cs typeface="Quicksand"/>
                <a:sym typeface="Quicksand"/>
              </a:rPr>
              <a:t>BONUS</a:t>
            </a:r>
            <a:endParaRPr b="1" sz="2700" u="sng">
              <a:solidFill>
                <a:srgbClr val="5E3C23"/>
              </a:solidFill>
              <a:latin typeface="Quicksand"/>
              <a:ea typeface="Quicksand"/>
              <a:cs typeface="Quicksand"/>
              <a:sym typeface="Quicksa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4"/>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p>
        </p:txBody>
      </p:sp>
      <p:sp>
        <p:nvSpPr>
          <p:cNvPr id="220" name="Google Shape;220;p34"/>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Football League Simulator</a:t>
            </a:r>
            <a:endParaRPr>
              <a:solidFill>
                <a:srgbClr val="5E3C23"/>
              </a:solidFill>
              <a:latin typeface="Fraunces"/>
              <a:ea typeface="Fraunces"/>
              <a:cs typeface="Fraunces"/>
              <a:sym typeface="Fraunces"/>
            </a:endParaRPr>
          </a:p>
        </p:txBody>
      </p:sp>
      <p:pic>
        <p:nvPicPr>
          <p:cNvPr id="221" name="Google Shape;221;p34"/>
          <p:cNvPicPr preferRelativeResize="0"/>
          <p:nvPr/>
        </p:nvPicPr>
        <p:blipFill rotWithShape="1">
          <a:blip r:embed="rId4">
            <a:alphaModFix/>
          </a:blip>
          <a:srcRect b="0" l="931" r="0" t="14683"/>
          <a:stretch/>
        </p:blipFill>
        <p:spPr>
          <a:xfrm>
            <a:off x="4724325" y="3298175"/>
            <a:ext cx="3760548" cy="1894400"/>
          </a:xfrm>
          <a:prstGeom prst="rect">
            <a:avLst/>
          </a:prstGeom>
          <a:noFill/>
          <a:ln cap="flat" cmpd="sng" w="38100">
            <a:solidFill>
              <a:srgbClr val="5E3C23"/>
            </a:solidFill>
            <a:prstDash val="solid"/>
            <a:round/>
            <a:headEnd len="sm" w="sm" type="none"/>
            <a:tailEnd len="sm" w="sm" type="none"/>
          </a:ln>
        </p:spPr>
      </p:pic>
      <p:pic>
        <p:nvPicPr>
          <p:cNvPr id="222" name="Google Shape;222;p34"/>
          <p:cNvPicPr preferRelativeResize="0"/>
          <p:nvPr/>
        </p:nvPicPr>
        <p:blipFill>
          <a:blip r:embed="rId5">
            <a:alphaModFix/>
          </a:blip>
          <a:stretch>
            <a:fillRect/>
          </a:stretch>
        </p:blipFill>
        <p:spPr>
          <a:xfrm>
            <a:off x="457900" y="1411775"/>
            <a:ext cx="3860603" cy="1775750"/>
          </a:xfrm>
          <a:prstGeom prst="rect">
            <a:avLst/>
          </a:prstGeom>
          <a:noFill/>
          <a:ln cap="flat" cmpd="sng" w="38100">
            <a:solidFill>
              <a:srgbClr val="5E3C23"/>
            </a:solidFill>
            <a:prstDash val="solid"/>
            <a:round/>
            <a:headEnd len="sm" w="sm" type="none"/>
            <a:tailEnd len="sm" w="sm" type="none"/>
          </a:ln>
        </p:spPr>
      </p:pic>
      <p:sp>
        <p:nvSpPr>
          <p:cNvPr id="223" name="Google Shape;223;p34"/>
          <p:cNvSpPr txBox="1"/>
          <p:nvPr/>
        </p:nvSpPr>
        <p:spPr>
          <a:xfrm>
            <a:off x="7417475" y="18075"/>
            <a:ext cx="1666800" cy="47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GB" sz="2700" u="sng">
                <a:solidFill>
                  <a:srgbClr val="5E3C23"/>
                </a:solidFill>
                <a:latin typeface="Quicksand"/>
                <a:ea typeface="Quicksand"/>
                <a:cs typeface="Quicksand"/>
                <a:sym typeface="Quicksand"/>
              </a:rPr>
              <a:t>BONUS</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5"/>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5"/>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Conclusion</a:t>
            </a:r>
            <a:endParaRPr>
              <a:solidFill>
                <a:srgbClr val="5E3C23"/>
              </a:solidFill>
              <a:latin typeface="Fraunces"/>
              <a:ea typeface="Fraunces"/>
              <a:cs typeface="Fraunces"/>
              <a:sym typeface="Fraunces"/>
            </a:endParaRPr>
          </a:p>
        </p:txBody>
      </p:sp>
      <p:sp>
        <p:nvSpPr>
          <p:cNvPr id="230" name="Google Shape;230;p35"/>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9A3412"/>
              </a:buClr>
              <a:buSzPts val="1200"/>
              <a:buFont typeface="Fraunces"/>
              <a:buChar char="-"/>
            </a:pPr>
            <a:r>
              <a:rPr lang="en-GB" sz="1200">
                <a:solidFill>
                  <a:srgbClr val="9A3412"/>
                </a:solidFill>
                <a:latin typeface="Fraunces"/>
                <a:ea typeface="Fraunces"/>
                <a:cs typeface="Fraunces"/>
                <a:sym typeface="Fraunces"/>
              </a:rPr>
              <a:t>Randomised algorithms consistently demonstrate how incorporating controlled randomness enhances performance across a variety of computational tasks.</a:t>
            </a:r>
            <a:endParaRPr sz="1200">
              <a:solidFill>
                <a:srgbClr val="9A3412"/>
              </a:solidFill>
              <a:latin typeface="Fraunces"/>
              <a:ea typeface="Fraunces"/>
              <a:cs typeface="Fraunces"/>
              <a:sym typeface="Fraunces"/>
            </a:endParaRPr>
          </a:p>
          <a:p>
            <a:pPr indent="0" lvl="0" marL="0" rtl="0" algn="l">
              <a:spcBef>
                <a:spcPts val="1200"/>
              </a:spcBef>
              <a:spcAft>
                <a:spcPts val="0"/>
              </a:spcAft>
              <a:buNone/>
            </a:pPr>
            <a:r>
              <a:rPr lang="en-GB" sz="1200">
                <a:solidFill>
                  <a:srgbClr val="0B5394"/>
                </a:solidFill>
                <a:latin typeface="Fraunces"/>
                <a:ea typeface="Fraunces"/>
                <a:cs typeface="Fraunces"/>
                <a:sym typeface="Fraunces"/>
              </a:rPr>
              <a:t>Key Lessons:</a:t>
            </a:r>
            <a:endParaRPr sz="1200">
              <a:solidFill>
                <a:srgbClr val="0B5394"/>
              </a:solidFill>
              <a:latin typeface="Fraunces"/>
              <a:ea typeface="Fraunces"/>
              <a:cs typeface="Fraunces"/>
              <a:sym typeface="Fraunces"/>
            </a:endParaRPr>
          </a:p>
          <a:p>
            <a:pPr indent="-292100" lvl="0" marL="457200" rtl="0" algn="l">
              <a:spcBef>
                <a:spcPts val="1200"/>
              </a:spcBef>
              <a:spcAft>
                <a:spcPts val="0"/>
              </a:spcAft>
              <a:buClr>
                <a:srgbClr val="9A3412"/>
              </a:buClr>
              <a:buSzPts val="1000"/>
              <a:buFont typeface="Fraunces"/>
              <a:buChar char="-"/>
            </a:pPr>
            <a:r>
              <a:rPr lang="en-GB" sz="1000">
                <a:solidFill>
                  <a:srgbClr val="9A3412"/>
                </a:solidFill>
                <a:latin typeface="Fraunces"/>
                <a:ea typeface="Fraunces"/>
                <a:cs typeface="Fraunces"/>
                <a:sym typeface="Fraunces"/>
              </a:rPr>
              <a:t> Randomness helps avoid worst-case behaviour</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Char char="-"/>
            </a:pPr>
            <a:r>
              <a:rPr lang="en-GB" sz="1000">
                <a:solidFill>
                  <a:srgbClr val="9A3412"/>
                </a:solidFill>
                <a:latin typeface="Fraunces"/>
                <a:ea typeface="Fraunces"/>
                <a:cs typeface="Fraunces"/>
                <a:sym typeface="Fraunces"/>
              </a:rPr>
              <a:t>Some Probabilistic Algorithms help deliver faster results</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Char char="-"/>
            </a:pPr>
            <a:r>
              <a:rPr lang="en-GB" sz="1000">
                <a:solidFill>
                  <a:srgbClr val="9A3412"/>
                </a:solidFill>
                <a:latin typeface="Fraunces"/>
                <a:ea typeface="Fraunces"/>
                <a:cs typeface="Fraunces"/>
                <a:sym typeface="Fraunces"/>
              </a:rPr>
              <a:t>Fine </a:t>
            </a:r>
            <a:r>
              <a:rPr lang="en-GB" sz="1000">
                <a:solidFill>
                  <a:srgbClr val="9A3412"/>
                </a:solidFill>
                <a:latin typeface="Fraunces"/>
                <a:ea typeface="Fraunces"/>
                <a:cs typeface="Fraunces"/>
                <a:sym typeface="Fraunces"/>
              </a:rPr>
              <a:t>tuning</a:t>
            </a:r>
            <a:r>
              <a:rPr lang="en-GB" sz="1000">
                <a:solidFill>
                  <a:srgbClr val="9A3412"/>
                </a:solidFill>
                <a:latin typeface="Fraunces"/>
                <a:ea typeface="Fraunces"/>
                <a:cs typeface="Fraunces"/>
                <a:sym typeface="Fraunces"/>
              </a:rPr>
              <a:t> the inherent parameters in each code is a necessity, as in cases where the time complexity depends on stopping criteria sub-optimal </a:t>
            </a:r>
            <a:r>
              <a:rPr lang="en-GB" sz="1000">
                <a:solidFill>
                  <a:srgbClr val="9A3412"/>
                </a:solidFill>
                <a:latin typeface="Fraunces"/>
                <a:ea typeface="Fraunces"/>
                <a:cs typeface="Fraunces"/>
                <a:sym typeface="Fraunces"/>
              </a:rPr>
              <a:t>parameters lead to non-convergence causing the algorithms to loop in some cases</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200">
              <a:solidFill>
                <a:srgbClr val="9A3412"/>
              </a:solidFill>
              <a:latin typeface="Fraunces"/>
              <a:ea typeface="Fraunces"/>
              <a:cs typeface="Fraunces"/>
              <a:sym typeface="Fraunces"/>
            </a:endParaRPr>
          </a:p>
          <a:p>
            <a:pPr indent="-304800" lvl="0" marL="457200" rtl="0" algn="l">
              <a:spcBef>
                <a:spcPts val="1200"/>
              </a:spcBef>
              <a:spcAft>
                <a:spcPts val="0"/>
              </a:spcAft>
              <a:buClr>
                <a:srgbClr val="9A3412"/>
              </a:buClr>
              <a:buSzPts val="1200"/>
              <a:buFont typeface="Fraunces"/>
              <a:buChar char="-"/>
            </a:pPr>
            <a:r>
              <a:rPr lang="en-GB" sz="1200">
                <a:solidFill>
                  <a:srgbClr val="9A3412"/>
                </a:solidFill>
                <a:latin typeface="Fraunces"/>
                <a:ea typeface="Fraunces"/>
                <a:cs typeface="Fraunces"/>
                <a:sym typeface="Fraunces"/>
              </a:rPr>
              <a:t>Randomness transforms complexity into opportunity, enabling algorithms to solve problems that would otherwise be too slow, too large, or too unpredictable.</a:t>
            </a:r>
            <a:endParaRPr sz="1200">
              <a:solidFill>
                <a:srgbClr val="9A3412"/>
              </a:solidFill>
              <a:latin typeface="Fraunces"/>
              <a:ea typeface="Fraunces"/>
              <a:cs typeface="Fraunces"/>
              <a:sym typeface="Fraunce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6"/>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36"/>
          <p:cNvSpPr txBox="1"/>
          <p:nvPr>
            <p:ph type="title"/>
          </p:nvPr>
        </p:nvSpPr>
        <p:spPr>
          <a:xfrm>
            <a:off x="1806450" y="2358700"/>
            <a:ext cx="55524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5E3C23"/>
                </a:solidFill>
                <a:latin typeface="Fraunces"/>
                <a:ea typeface="Fraunces"/>
                <a:cs typeface="Fraunces"/>
                <a:sym typeface="Fraunces"/>
              </a:rPr>
              <a:t>Thanks!</a:t>
            </a:r>
            <a:endParaRPr sz="4800">
              <a:solidFill>
                <a:srgbClr val="5E3C23"/>
              </a:solidFill>
              <a:latin typeface="Fraunces"/>
              <a:ea typeface="Fraunces"/>
              <a:cs typeface="Fraunces"/>
              <a:sym typeface="Fraunce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5"/>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Basin-Hopping </a:t>
            </a:r>
            <a:r>
              <a:rPr lang="en-GB">
                <a:solidFill>
                  <a:srgbClr val="5E3C23"/>
                </a:solidFill>
                <a:latin typeface="Fraunces"/>
                <a:ea typeface="Fraunces"/>
                <a:cs typeface="Fraunces"/>
                <a:sym typeface="Fraunces"/>
              </a:rPr>
              <a:t>Algorithm</a:t>
            </a:r>
            <a:endParaRPr>
              <a:solidFill>
                <a:srgbClr val="5E3C23"/>
              </a:solidFill>
              <a:latin typeface="Fraunces"/>
              <a:ea typeface="Fraunces"/>
              <a:cs typeface="Fraunces"/>
              <a:sym typeface="Fraunces"/>
            </a:endParaRPr>
          </a:p>
        </p:txBody>
      </p:sp>
      <p:sp>
        <p:nvSpPr>
          <p:cNvPr id="72" name="Google Shape;72;p15"/>
          <p:cNvSpPr txBox="1"/>
          <p:nvPr>
            <p:ph idx="1" type="body"/>
          </p:nvPr>
        </p:nvSpPr>
        <p:spPr>
          <a:xfrm>
            <a:off x="311700" y="1280528"/>
            <a:ext cx="8520600" cy="3795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200">
                <a:solidFill>
                  <a:srgbClr val="0B5394"/>
                </a:solidFill>
                <a:latin typeface="Fraunces"/>
                <a:ea typeface="Fraunces"/>
                <a:cs typeface="Fraunces"/>
                <a:sym typeface="Fraunces"/>
              </a:rPr>
              <a:t>Motivation:</a:t>
            </a:r>
            <a:endParaRPr sz="1200">
              <a:solidFill>
                <a:srgbClr val="0B5394"/>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Several optimization problems are non-convex ⇒ multiple local minima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Gradient based methods(BFGS,CG,etc.) get stuck on the local minima</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Global exploration required, while being efficient locally</a:t>
            </a:r>
            <a:endParaRPr sz="1200">
              <a:solidFill>
                <a:srgbClr val="0B5394"/>
              </a:solidFill>
              <a:latin typeface="Fraunces"/>
              <a:ea typeface="Fraunces"/>
              <a:cs typeface="Fraunces"/>
              <a:sym typeface="Fraunces"/>
            </a:endParaRPr>
          </a:p>
          <a:p>
            <a:pPr indent="0" lvl="0" marL="0" rtl="0" algn="l">
              <a:spcBef>
                <a:spcPts val="1200"/>
              </a:spcBef>
              <a:spcAft>
                <a:spcPts val="0"/>
              </a:spcAft>
              <a:buNone/>
            </a:pPr>
            <a:r>
              <a:rPr lang="en-GB" sz="1200">
                <a:solidFill>
                  <a:srgbClr val="0B5394"/>
                </a:solidFill>
                <a:latin typeface="Fraunces"/>
                <a:ea typeface="Fraunces"/>
                <a:cs typeface="Fraunces"/>
                <a:sym typeface="Fraunces"/>
              </a:rPr>
              <a:t>Algorithm Overview:  </a:t>
            </a:r>
            <a:endParaRPr sz="1000">
              <a:solidFill>
                <a:srgbClr val="0B5394"/>
              </a:solidFill>
              <a:latin typeface="Fraunces"/>
              <a:ea typeface="Fraunces"/>
              <a:cs typeface="Fraunces"/>
              <a:sym typeface="Fraunces"/>
            </a:endParaRPr>
          </a:p>
          <a:p>
            <a:pPr indent="-292100" lvl="0" marL="457200" rtl="0" algn="l">
              <a:spcBef>
                <a:spcPts val="120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Guess Solution( x )</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Randomised Perturbation(δ): x’ → x + δ</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Local Minimisation( Gradient Descent ): x* = local_min(x’)</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If f(x*) is better OR passes Metropolis </a:t>
            </a:r>
            <a:r>
              <a:rPr lang="en-GB" sz="1000">
                <a:solidFill>
                  <a:srgbClr val="9A3412"/>
                </a:solidFill>
                <a:latin typeface="Fraunces"/>
                <a:ea typeface="Fraunces"/>
                <a:cs typeface="Fraunces"/>
                <a:sym typeface="Fraunces"/>
              </a:rPr>
              <a:t>Criterion</a:t>
            </a:r>
            <a:r>
              <a:rPr lang="en-GB" sz="1000">
                <a:solidFill>
                  <a:srgbClr val="9A3412"/>
                </a:solidFill>
                <a:latin typeface="Fraunces"/>
                <a:ea typeface="Fraunces"/>
                <a:cs typeface="Fraunces"/>
                <a:sym typeface="Fraunces"/>
              </a:rPr>
              <a:t>: x → x* </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AutoNum type="arabicPeriod"/>
            </a:pPr>
            <a:r>
              <a:rPr lang="en-GB" sz="1000">
                <a:solidFill>
                  <a:srgbClr val="9A3412"/>
                </a:solidFill>
                <a:latin typeface="Fraunces"/>
                <a:ea typeface="Fraunces"/>
                <a:cs typeface="Fraunces"/>
                <a:sym typeface="Fraunces"/>
              </a:rPr>
              <a:t>Repeat</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0B5394"/>
                </a:solidFill>
                <a:latin typeface="Fraunces"/>
                <a:ea typeface="Fraunces"/>
                <a:cs typeface="Fraunces"/>
                <a:sym typeface="Fraunces"/>
              </a:rPr>
              <a:t>→ Metropolis Criterion:</a:t>
            </a:r>
            <a:endParaRPr sz="1000">
              <a:solidFill>
                <a:srgbClr val="0B5394"/>
              </a:solidFill>
              <a:latin typeface="Fraunces"/>
              <a:ea typeface="Fraunces"/>
              <a:cs typeface="Fraunces"/>
              <a:sym typeface="Fraunces"/>
            </a:endParaRPr>
          </a:p>
          <a:p>
            <a:pPr indent="-292100" lvl="0" marL="457200" rtl="0" algn="l">
              <a:spcBef>
                <a:spcPts val="1200"/>
              </a:spcBef>
              <a:spcAft>
                <a:spcPts val="0"/>
              </a:spcAft>
              <a:buClr>
                <a:srgbClr val="9A3412"/>
              </a:buClr>
              <a:buSzPts val="1000"/>
              <a:buFont typeface="Fraunces"/>
              <a:buChar char="-"/>
            </a:pPr>
            <a:r>
              <a:rPr lang="en-GB" sz="1000">
                <a:solidFill>
                  <a:srgbClr val="9A3412"/>
                </a:solidFill>
                <a:latin typeface="Fraunces"/>
                <a:ea typeface="Fraunces"/>
                <a:cs typeface="Fraunces"/>
                <a:sym typeface="Fraunces"/>
              </a:rPr>
              <a:t>Allows occasional uphill moves to escape local minima</a:t>
            </a:r>
            <a:endParaRPr sz="1000">
              <a:solidFill>
                <a:srgbClr val="9A3412"/>
              </a:solidFill>
              <a:latin typeface="Fraunces"/>
              <a:ea typeface="Fraunces"/>
              <a:cs typeface="Fraunces"/>
              <a:sym typeface="Fraunces"/>
            </a:endParaRPr>
          </a:p>
          <a:p>
            <a:pPr indent="0" lvl="0" marL="914400" rtl="0" algn="l">
              <a:spcBef>
                <a:spcPts val="1200"/>
              </a:spcBef>
              <a:spcAft>
                <a:spcPts val="0"/>
              </a:spcAft>
              <a:buNone/>
            </a:pPr>
            <a:r>
              <a:rPr lang="en-GB" sz="1000">
                <a:solidFill>
                  <a:srgbClr val="9A3412"/>
                </a:solidFill>
                <a:highlight>
                  <a:srgbClr val="FFC300"/>
                </a:highlight>
                <a:latin typeface="Fraunces"/>
                <a:ea typeface="Fraunces"/>
                <a:cs typeface="Fraunces"/>
                <a:sym typeface="Fraunces"/>
              </a:rPr>
              <a:t>P(uphill accept) = e</a:t>
            </a:r>
            <a:r>
              <a:rPr baseline="30000" lang="en-GB" sz="1000">
                <a:solidFill>
                  <a:srgbClr val="9A3412"/>
                </a:solidFill>
                <a:highlight>
                  <a:srgbClr val="FFC300"/>
                </a:highlight>
                <a:latin typeface="Fraunces"/>
                <a:ea typeface="Fraunces"/>
                <a:cs typeface="Fraunces"/>
                <a:sym typeface="Fraunces"/>
              </a:rPr>
              <a:t>(-ΔE/T)</a:t>
            </a:r>
            <a:endParaRPr baseline="30000" sz="1000">
              <a:solidFill>
                <a:srgbClr val="9A3412"/>
              </a:solidFill>
              <a:highlight>
                <a:srgbClr val="FFC300"/>
              </a:highlight>
              <a:latin typeface="Fraunces"/>
              <a:ea typeface="Fraunces"/>
              <a:cs typeface="Fraunces"/>
              <a:sym typeface="Fraunces"/>
            </a:endParaRPr>
          </a:p>
          <a:p>
            <a:pPr indent="-292100" lvl="0" marL="457200" rtl="0" algn="l">
              <a:spcBef>
                <a:spcPts val="1200"/>
              </a:spcBef>
              <a:spcAft>
                <a:spcPts val="0"/>
              </a:spcAft>
              <a:buClr>
                <a:srgbClr val="9A3412"/>
              </a:buClr>
              <a:buSzPts val="1000"/>
              <a:buFont typeface="Fraunces"/>
              <a:buChar char="-"/>
            </a:pPr>
            <a:r>
              <a:rPr lang="en-GB" sz="1000">
                <a:solidFill>
                  <a:srgbClr val="9A3412"/>
                </a:solidFill>
                <a:latin typeface="Fraunces"/>
                <a:ea typeface="Fraunces"/>
                <a:cs typeface="Fraunces"/>
                <a:sym typeface="Fraunces"/>
              </a:rPr>
              <a:t>If new energy is lower → accept</a:t>
            </a:r>
            <a:endParaRPr sz="1000">
              <a:solidFill>
                <a:srgbClr val="9A3412"/>
              </a:solidFill>
              <a:latin typeface="Fraunces"/>
              <a:ea typeface="Fraunces"/>
              <a:cs typeface="Fraunces"/>
              <a:sym typeface="Fraunces"/>
            </a:endParaRPr>
          </a:p>
          <a:p>
            <a:pPr indent="-292100" lvl="0" marL="457200" rtl="0" algn="l">
              <a:spcBef>
                <a:spcPts val="0"/>
              </a:spcBef>
              <a:spcAft>
                <a:spcPts val="0"/>
              </a:spcAft>
              <a:buClr>
                <a:srgbClr val="9A3412"/>
              </a:buClr>
              <a:buSzPts val="1000"/>
              <a:buFont typeface="Fraunces"/>
              <a:buChar char="-"/>
            </a:pPr>
            <a:r>
              <a:rPr lang="en-GB" sz="1000">
                <a:solidFill>
                  <a:srgbClr val="9A3412"/>
                </a:solidFill>
                <a:latin typeface="Fraunces"/>
                <a:ea typeface="Fraunces"/>
                <a:cs typeface="Fraunces"/>
                <a:sym typeface="Fraunces"/>
              </a:rPr>
              <a:t>If higher accept with above defined probability</a:t>
            </a:r>
            <a:endParaRPr sz="1000">
              <a:solidFill>
                <a:srgbClr val="9A3412"/>
              </a:solidFill>
              <a:latin typeface="Fraunces"/>
              <a:ea typeface="Fraunces"/>
              <a:cs typeface="Fraunces"/>
              <a:sym typeface="Fraunces"/>
            </a:endParaRPr>
          </a:p>
        </p:txBody>
      </p:sp>
      <p:pic>
        <p:nvPicPr>
          <p:cNvPr id="73" name="Google Shape;73;p15"/>
          <p:cNvPicPr preferRelativeResize="0"/>
          <p:nvPr/>
        </p:nvPicPr>
        <p:blipFill>
          <a:blip r:embed="rId4">
            <a:alphaModFix/>
          </a:blip>
          <a:stretch>
            <a:fillRect/>
          </a:stretch>
        </p:blipFill>
        <p:spPr>
          <a:xfrm>
            <a:off x="5135225" y="2150887"/>
            <a:ext cx="3513125" cy="2055175"/>
          </a:xfrm>
          <a:prstGeom prst="rect">
            <a:avLst/>
          </a:prstGeom>
          <a:noFill/>
          <a:ln cap="flat" cmpd="sng" w="19050">
            <a:solidFill>
              <a:srgbClr val="5E3C23"/>
            </a:solidFill>
            <a:prstDash val="solid"/>
            <a:round/>
            <a:headEnd len="sm" w="sm" type="none"/>
            <a:tailEnd len="sm" w="sm" type="none"/>
          </a:ln>
        </p:spPr>
      </p:pic>
      <p:sp>
        <p:nvSpPr>
          <p:cNvPr id="74" name="Google Shape;74;p15"/>
          <p:cNvSpPr txBox="1"/>
          <p:nvPr/>
        </p:nvSpPr>
        <p:spPr>
          <a:xfrm>
            <a:off x="181500" y="5226175"/>
            <a:ext cx="8802300" cy="11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600">
                <a:solidFill>
                  <a:srgbClr val="9A3412"/>
                </a:solidFill>
              </a:rPr>
              <a:t>Pic Credits:  </a:t>
            </a:r>
            <a:r>
              <a:rPr lang="en-GB" sz="600">
                <a:solidFill>
                  <a:srgbClr val="9A3412"/>
                </a:solidFill>
              </a:rPr>
              <a:t>Hashmi, I., &amp; Shehu, A. (2013). </a:t>
            </a:r>
            <a:r>
              <a:rPr i="1" lang="en-GB" sz="600">
                <a:solidFill>
                  <a:srgbClr val="9A3412"/>
                </a:solidFill>
              </a:rPr>
              <a:t>HopDock: A probabilistic search algorithm for decoy sampling in protein-protein docking</a:t>
            </a:r>
            <a:r>
              <a:rPr lang="en-GB" sz="600">
                <a:solidFill>
                  <a:srgbClr val="9A3412"/>
                </a:solidFill>
              </a:rPr>
              <a:t> [Figure showing Basin-Hopping framework]. In </a:t>
            </a:r>
            <a:r>
              <a:rPr i="1" lang="en-GB" sz="600">
                <a:solidFill>
                  <a:srgbClr val="9A3412"/>
                </a:solidFill>
              </a:rPr>
              <a:t>HopDock: A probabilistic search algorithm for decoy sampling in protein-protein docking</a:t>
            </a:r>
            <a:r>
              <a:rPr lang="en-GB" sz="600">
                <a:solidFill>
                  <a:srgbClr val="9A3412"/>
                </a:solidFill>
              </a:rPr>
              <a:t>. ResearchGate.</a:t>
            </a:r>
            <a:r>
              <a:rPr lang="en-GB" sz="600" u="sng">
                <a:solidFill>
                  <a:schemeClr val="accent5"/>
                </a:solidFill>
                <a:hlinkClick r:id="rId5">
                  <a:extLst>
                    <a:ext uri="{A12FA001-AC4F-418D-AE19-62706E023703}">
                      <ahyp:hlinkClr val="tx"/>
                    </a:ext>
                  </a:extLst>
                </a:hlinkClick>
              </a:rPr>
              <a:t>https://www.researchgate.net/publication/260377431/figure/fig2/AS:216443955224580@1428615668331/Overview-of-Basin-Hopping-Framework-Under-the-BH-framework-the-energy-surface-is_W640.jpg</a:t>
            </a:r>
            <a:endParaRPr sz="16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6"/>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Basin-Hopping Algorithm</a:t>
            </a:r>
            <a:endParaRPr>
              <a:solidFill>
                <a:srgbClr val="5E3C23"/>
              </a:solidFill>
              <a:latin typeface="Fraunces"/>
              <a:ea typeface="Fraunces"/>
              <a:cs typeface="Fraunces"/>
              <a:sym typeface="Fraunces"/>
            </a:endParaRPr>
          </a:p>
        </p:txBody>
      </p:sp>
      <p:sp>
        <p:nvSpPr>
          <p:cNvPr id="81" name="Google Shape;81;p16"/>
          <p:cNvSpPr txBox="1"/>
          <p:nvPr>
            <p:ph idx="1" type="body"/>
          </p:nvPr>
        </p:nvSpPr>
        <p:spPr>
          <a:xfrm>
            <a:off x="311700" y="1280525"/>
            <a:ext cx="8520600" cy="3873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200">
                <a:solidFill>
                  <a:srgbClr val="0B5394"/>
                </a:solidFill>
                <a:latin typeface="Fraunces"/>
                <a:ea typeface="Fraunces"/>
                <a:cs typeface="Fraunces"/>
                <a:sym typeface="Fraunces"/>
              </a:rPr>
              <a:t>Performance and Behaviour</a:t>
            </a:r>
            <a:r>
              <a:rPr lang="en-GB" sz="1200">
                <a:solidFill>
                  <a:srgbClr val="0B5394"/>
                </a:solidFill>
                <a:latin typeface="Fraunces"/>
                <a:ea typeface="Fraunces"/>
                <a:cs typeface="Fraunces"/>
                <a:sym typeface="Fraunces"/>
              </a:rPr>
              <a:t>: ( Convex Functions )</a:t>
            </a:r>
            <a:endParaRPr sz="1200">
              <a:solidFill>
                <a:srgbClr val="0B5394"/>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Spring Model of H</a:t>
            </a:r>
            <a:r>
              <a:rPr baseline="-25000" lang="en-GB" sz="1000">
                <a:solidFill>
                  <a:srgbClr val="9A3412"/>
                </a:solidFill>
                <a:latin typeface="Fraunces"/>
                <a:ea typeface="Fraunces"/>
                <a:cs typeface="Fraunces"/>
                <a:sym typeface="Fraunces"/>
              </a:rPr>
              <a:t>2</a:t>
            </a:r>
            <a:r>
              <a:rPr lang="en-GB" sz="1000">
                <a:solidFill>
                  <a:srgbClr val="9A3412"/>
                </a:solidFill>
                <a:latin typeface="Fraunces"/>
                <a:ea typeface="Fraunces"/>
                <a:cs typeface="Fraunces"/>
                <a:sym typeface="Fraunces"/>
              </a:rPr>
              <a:t>O: </a:t>
            </a:r>
            <a:r>
              <a:rPr lang="en-GB" sz="1000">
                <a:solidFill>
                  <a:srgbClr val="9A3412"/>
                </a:solidFill>
                <a:highlight>
                  <a:srgbClr val="FFC300"/>
                </a:highlight>
                <a:latin typeface="Fraunces"/>
                <a:ea typeface="Fraunces"/>
                <a:cs typeface="Fraunces"/>
                <a:sym typeface="Fraunces"/>
              </a:rPr>
              <a:t>E = 𝝨 0.5*k</a:t>
            </a:r>
            <a:r>
              <a:rPr baseline="-25000" lang="en-GB" sz="1000">
                <a:solidFill>
                  <a:srgbClr val="9A3412"/>
                </a:solidFill>
                <a:highlight>
                  <a:srgbClr val="FFC300"/>
                </a:highlight>
                <a:latin typeface="Fraunces"/>
                <a:ea typeface="Fraunces"/>
                <a:cs typeface="Fraunces"/>
                <a:sym typeface="Fraunces"/>
              </a:rPr>
              <a:t>b</a:t>
            </a:r>
            <a:r>
              <a:rPr lang="en-GB" sz="1000">
                <a:solidFill>
                  <a:srgbClr val="9A3412"/>
                </a:solidFill>
                <a:highlight>
                  <a:srgbClr val="FFC300"/>
                </a:highlight>
                <a:latin typeface="Fraunces"/>
                <a:ea typeface="Fraunces"/>
                <a:cs typeface="Fraunces"/>
                <a:sym typeface="Fraunces"/>
              </a:rPr>
              <a:t>*(r</a:t>
            </a:r>
            <a:r>
              <a:rPr baseline="-25000" lang="en-GB" sz="1000">
                <a:solidFill>
                  <a:srgbClr val="9A3412"/>
                </a:solidFill>
                <a:highlight>
                  <a:srgbClr val="FFC300"/>
                </a:highlight>
                <a:latin typeface="Fraunces"/>
                <a:ea typeface="Fraunces"/>
                <a:cs typeface="Fraunces"/>
                <a:sym typeface="Fraunces"/>
              </a:rPr>
              <a:t>i</a:t>
            </a:r>
            <a:r>
              <a:rPr lang="en-GB" sz="1000">
                <a:solidFill>
                  <a:srgbClr val="9A3412"/>
                </a:solidFill>
                <a:highlight>
                  <a:srgbClr val="FFC300"/>
                </a:highlight>
                <a:latin typeface="Fraunces"/>
                <a:ea typeface="Fraunces"/>
                <a:cs typeface="Fraunces"/>
                <a:sym typeface="Fraunces"/>
              </a:rPr>
              <a:t> - r</a:t>
            </a:r>
            <a:r>
              <a:rPr baseline="-25000" lang="en-GB" sz="1000">
                <a:solidFill>
                  <a:srgbClr val="9A3412"/>
                </a:solidFill>
                <a:highlight>
                  <a:srgbClr val="FFC300"/>
                </a:highlight>
                <a:latin typeface="Fraunces"/>
                <a:ea typeface="Fraunces"/>
                <a:cs typeface="Fraunces"/>
                <a:sym typeface="Fraunces"/>
              </a:rPr>
              <a:t>0</a:t>
            </a:r>
            <a:r>
              <a:rPr lang="en-GB" sz="1000">
                <a:solidFill>
                  <a:srgbClr val="9A3412"/>
                </a:solidFill>
                <a:highlight>
                  <a:srgbClr val="FFC300"/>
                </a:highlight>
                <a:latin typeface="Fraunces"/>
                <a:ea typeface="Fraunces"/>
                <a:cs typeface="Fraunces"/>
                <a:sym typeface="Fraunces"/>
              </a:rPr>
              <a:t>) + 0.5*k</a:t>
            </a:r>
            <a:r>
              <a:rPr baseline="-25000" lang="en-GB" sz="1000">
                <a:solidFill>
                  <a:srgbClr val="9A3412"/>
                </a:solidFill>
                <a:highlight>
                  <a:srgbClr val="FFC300"/>
                </a:highlight>
                <a:latin typeface="Fraunces"/>
                <a:ea typeface="Fraunces"/>
                <a:cs typeface="Fraunces"/>
                <a:sym typeface="Fraunces"/>
              </a:rPr>
              <a:t>a</a:t>
            </a:r>
            <a:r>
              <a:rPr lang="en-GB" sz="1000">
                <a:solidFill>
                  <a:srgbClr val="9A3412"/>
                </a:solidFill>
                <a:highlight>
                  <a:srgbClr val="FFC300"/>
                </a:highlight>
                <a:latin typeface="Fraunces"/>
                <a:ea typeface="Fraunces"/>
                <a:cs typeface="Fraunces"/>
                <a:sym typeface="Fraunces"/>
              </a:rPr>
              <a:t>*(θ -  θ</a:t>
            </a:r>
            <a:r>
              <a:rPr baseline="-25000" lang="en-GB" sz="1000">
                <a:solidFill>
                  <a:srgbClr val="9A3412"/>
                </a:solidFill>
                <a:highlight>
                  <a:srgbClr val="FFC300"/>
                </a:highlight>
                <a:latin typeface="Fraunces"/>
                <a:ea typeface="Fraunces"/>
                <a:cs typeface="Fraunces"/>
                <a:sym typeface="Fraunces"/>
              </a:rPr>
              <a:t>0</a:t>
            </a:r>
            <a:r>
              <a:rPr lang="en-GB" sz="1000">
                <a:solidFill>
                  <a:srgbClr val="9A3412"/>
                </a:solidFill>
                <a:highlight>
                  <a:srgbClr val="FFC300"/>
                </a:highlight>
                <a:latin typeface="Fraunces"/>
                <a:ea typeface="Fraunces"/>
                <a:cs typeface="Fraunces"/>
                <a:sym typeface="Fraunces"/>
              </a:rPr>
              <a:t>)</a:t>
            </a:r>
            <a:endParaRPr sz="1000">
              <a:solidFill>
                <a:srgbClr val="9A3412"/>
              </a:solidFill>
              <a:highlight>
                <a:srgbClr val="FFC300"/>
              </a:highlight>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highlight>
                <a:srgbClr val="FFC300"/>
              </a:highlight>
              <a:latin typeface="Fraunces"/>
              <a:ea typeface="Fraunces"/>
              <a:cs typeface="Fraunces"/>
              <a:sym typeface="Fraunces"/>
            </a:endParaRPr>
          </a:p>
          <a:p>
            <a:pPr indent="0" lvl="0" marL="0" rtl="0" algn="l">
              <a:spcBef>
                <a:spcPts val="1200"/>
              </a:spcBef>
              <a:spcAft>
                <a:spcPts val="0"/>
              </a:spcAft>
              <a:buNone/>
            </a:pPr>
            <a:r>
              <a:t/>
            </a:r>
            <a:endParaRPr baseline="-25000"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Robust but slow as each Basin-Hopping iteration → Multiple Gradient Descent Iterations</a:t>
            </a:r>
            <a:endParaRPr sz="1000">
              <a:solidFill>
                <a:srgbClr val="9A3412"/>
              </a:solidFill>
              <a:latin typeface="Fraunces"/>
              <a:ea typeface="Fraunces"/>
              <a:cs typeface="Fraunces"/>
              <a:sym typeface="Fraunces"/>
            </a:endParaRPr>
          </a:p>
          <a:p>
            <a:pPr indent="0" lvl="0" marL="0" rtl="0" algn="l">
              <a:spcBef>
                <a:spcPts val="1200"/>
              </a:spcBef>
              <a:spcAft>
                <a:spcPts val="1200"/>
              </a:spcAft>
              <a:buNone/>
            </a:pPr>
            <a:r>
              <a:rPr lang="en-GB" sz="1000">
                <a:solidFill>
                  <a:srgbClr val="9A3412"/>
                </a:solidFill>
                <a:latin typeface="Fraunces"/>
                <a:ea typeface="Fraunces"/>
                <a:cs typeface="Fraunces"/>
                <a:sym typeface="Fraunces"/>
              </a:rPr>
              <a:t>- Algorithm designed for non-convex → gives accurate answers but slower</a:t>
            </a:r>
            <a:endParaRPr sz="1000">
              <a:solidFill>
                <a:srgbClr val="9A3412"/>
              </a:solidFill>
              <a:latin typeface="Fraunces"/>
              <a:ea typeface="Fraunces"/>
              <a:cs typeface="Fraunces"/>
              <a:sym typeface="Fraunces"/>
            </a:endParaRPr>
          </a:p>
        </p:txBody>
      </p:sp>
      <p:pic>
        <p:nvPicPr>
          <p:cNvPr id="82" name="Google Shape;82;p16"/>
          <p:cNvPicPr preferRelativeResize="0"/>
          <p:nvPr/>
        </p:nvPicPr>
        <p:blipFill>
          <a:blip r:embed="rId4">
            <a:alphaModFix/>
          </a:blip>
          <a:stretch>
            <a:fillRect/>
          </a:stretch>
        </p:blipFill>
        <p:spPr>
          <a:xfrm>
            <a:off x="5711921" y="1664000"/>
            <a:ext cx="2726229" cy="2769775"/>
          </a:xfrm>
          <a:prstGeom prst="rect">
            <a:avLst/>
          </a:prstGeom>
          <a:noFill/>
          <a:ln cap="flat" cmpd="sng" w="19050">
            <a:solidFill>
              <a:srgbClr val="5E3C23"/>
            </a:solidFill>
            <a:prstDash val="solid"/>
            <a:round/>
            <a:headEnd len="sm" w="sm" type="none"/>
            <a:tailEnd len="sm" w="sm" type="none"/>
          </a:ln>
        </p:spPr>
      </p:pic>
      <p:graphicFrame>
        <p:nvGraphicFramePr>
          <p:cNvPr id="83" name="Google Shape;83;p16"/>
          <p:cNvGraphicFramePr/>
          <p:nvPr/>
        </p:nvGraphicFramePr>
        <p:xfrm>
          <a:off x="492675" y="1995575"/>
          <a:ext cx="3000000" cy="3000000"/>
        </p:xfrm>
        <a:graphic>
          <a:graphicData uri="http://schemas.openxmlformats.org/drawingml/2006/table">
            <a:tbl>
              <a:tblPr>
                <a:noFill/>
                <a:tableStyleId>{EAE28792-CF21-46C3-91D9-193F99B59B1E}</a:tableStyleId>
              </a:tblPr>
              <a:tblGrid>
                <a:gridCol w="1068750"/>
                <a:gridCol w="912100"/>
                <a:gridCol w="821425"/>
                <a:gridCol w="1439650"/>
              </a:tblGrid>
              <a:tr h="244925">
                <a:tc>
                  <a:txBody>
                    <a:bodyPr/>
                    <a:lstStyle/>
                    <a:p>
                      <a:pPr indent="0" lvl="0" marL="0" rtl="0" algn="ctr">
                        <a:spcBef>
                          <a:spcPts val="0"/>
                        </a:spcBef>
                        <a:spcAft>
                          <a:spcPts val="0"/>
                        </a:spcAft>
                        <a:buNone/>
                      </a:pPr>
                      <a:r>
                        <a:rPr b="1" lang="en-GB" sz="1000">
                          <a:solidFill>
                            <a:srgbClr val="9A3412"/>
                          </a:solidFill>
                          <a:latin typeface="Quicksand"/>
                          <a:ea typeface="Quicksand"/>
                          <a:cs typeface="Quicksand"/>
                          <a:sym typeface="Quicksand"/>
                        </a:rPr>
                        <a:t>Method</a:t>
                      </a:r>
                      <a:endParaRPr b="1" sz="1000">
                        <a:solidFill>
                          <a:srgbClr val="9A3412"/>
                        </a:solidFill>
                        <a:latin typeface="Quicksand"/>
                        <a:ea typeface="Quicksand"/>
                        <a:cs typeface="Quicksand"/>
                        <a:sym typeface="Quicksand"/>
                      </a:endParaRPr>
                    </a:p>
                  </a:txBody>
                  <a:tcPr marT="91425" marB="91425" marR="91425" marL="91425">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rgbClr val="9A3412"/>
                          </a:solidFill>
                          <a:latin typeface="Quicksand"/>
                          <a:ea typeface="Quicksand"/>
                          <a:cs typeface="Quicksand"/>
                          <a:sym typeface="Quicksand"/>
                        </a:rPr>
                        <a:t>Time Taken</a:t>
                      </a:r>
                      <a:endParaRPr b="1" sz="1000">
                        <a:solidFill>
                          <a:srgbClr val="9A3412"/>
                        </a:solidFill>
                        <a:latin typeface="Quicksand"/>
                        <a:ea typeface="Quicksand"/>
                        <a:cs typeface="Quicksand"/>
                        <a:sym typeface="Quicksand"/>
                      </a:endParaRPr>
                    </a:p>
                  </a:txBody>
                  <a:tcPr marT="91425" marB="91425" marR="91425" marL="91425">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rgbClr val="9A3412"/>
                          </a:solidFill>
                          <a:latin typeface="Quicksand"/>
                          <a:ea typeface="Quicksand"/>
                          <a:cs typeface="Quicksand"/>
                          <a:sym typeface="Quicksand"/>
                        </a:rPr>
                        <a:t>Accuracy</a:t>
                      </a:r>
                      <a:endParaRPr b="1" sz="1000">
                        <a:solidFill>
                          <a:srgbClr val="9A3412"/>
                        </a:solidFill>
                        <a:latin typeface="Quicksand"/>
                        <a:ea typeface="Quicksand"/>
                        <a:cs typeface="Quicksand"/>
                        <a:sym typeface="Quicksand"/>
                      </a:endParaRPr>
                    </a:p>
                  </a:txBody>
                  <a:tcPr marT="91425" marB="91425" marR="91425" marL="91425">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rgbClr val="9A3412"/>
                          </a:solidFill>
                          <a:latin typeface="Quicksand"/>
                          <a:ea typeface="Quicksand"/>
                          <a:cs typeface="Quicksand"/>
                          <a:sym typeface="Quicksand"/>
                        </a:rPr>
                        <a:t>Notes</a:t>
                      </a:r>
                      <a:endParaRPr b="1" sz="1000">
                        <a:solidFill>
                          <a:srgbClr val="9A3412"/>
                        </a:solidFill>
                        <a:latin typeface="Quicksand"/>
                        <a:ea typeface="Quicksand"/>
                        <a:cs typeface="Quicksand"/>
                        <a:sym typeface="Quicksand"/>
                      </a:endParaRPr>
                    </a:p>
                  </a:txBody>
                  <a:tcPr marT="91425" marB="91425" marR="91425" marL="91425">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r h="434200">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Basin-Hopping</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~1.5-3.0 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High</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Slow,as it performs many Gradient Descent minimisations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r h="333975">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BFGS </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~0.005-0.02 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Precise</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Fast,ideal for smooth landscapes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r h="434200">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Newton’s Method</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~0.001–0.01 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Precise</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Fast due to </a:t>
                      </a:r>
                      <a:r>
                        <a:rPr lang="en-GB" sz="900">
                          <a:solidFill>
                            <a:srgbClr val="9A3412"/>
                          </a:solidFill>
                          <a:latin typeface="Quicksand"/>
                          <a:ea typeface="Quicksand"/>
                          <a:cs typeface="Quicksand"/>
                          <a:sym typeface="Quicksand"/>
                        </a:rPr>
                        <a:t>quadratic convergence near optimum</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r h="100000">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Conjugate Gradient</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~0.01–0.03 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Precise</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Slower, due to no Hessian approximation</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7"/>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7"/>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Basin-Hopping Algorithm</a:t>
            </a:r>
            <a:endParaRPr>
              <a:solidFill>
                <a:srgbClr val="5E3C23"/>
              </a:solidFill>
              <a:latin typeface="Fraunces"/>
              <a:ea typeface="Fraunces"/>
              <a:cs typeface="Fraunces"/>
              <a:sym typeface="Fraunces"/>
            </a:endParaRPr>
          </a:p>
        </p:txBody>
      </p:sp>
      <p:sp>
        <p:nvSpPr>
          <p:cNvPr id="90" name="Google Shape;90;p17"/>
          <p:cNvSpPr txBox="1"/>
          <p:nvPr>
            <p:ph idx="1" type="body"/>
          </p:nvPr>
        </p:nvSpPr>
        <p:spPr>
          <a:xfrm>
            <a:off x="311700" y="1280525"/>
            <a:ext cx="8520600" cy="387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0B5394"/>
                </a:solidFill>
                <a:latin typeface="Fraunces"/>
                <a:ea typeface="Fraunces"/>
                <a:cs typeface="Fraunces"/>
                <a:sym typeface="Fraunces"/>
              </a:rPr>
              <a:t>Performance and Behaviour: ( Non-Convex Functions )</a:t>
            </a:r>
            <a:endParaRPr sz="1200">
              <a:solidFill>
                <a:srgbClr val="0B5394"/>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Goldstein-Price Function:</a:t>
            </a:r>
            <a:r>
              <a:rPr lang="en-GB" sz="1000">
                <a:solidFill>
                  <a:srgbClr val="9A3412"/>
                </a:solidFill>
                <a:highlight>
                  <a:srgbClr val="FFC300"/>
                </a:highlight>
                <a:latin typeface="Fraunces"/>
                <a:ea typeface="Fraunces"/>
                <a:cs typeface="Fraunces"/>
                <a:sym typeface="Fraunces"/>
              </a:rPr>
              <a:t> z=[1+(x+y+1)</a:t>
            </a:r>
            <a:r>
              <a:rPr baseline="30000" lang="en-GB" sz="1000">
                <a:solidFill>
                  <a:srgbClr val="9A3412"/>
                </a:solidFill>
                <a:highlight>
                  <a:srgbClr val="FFC300"/>
                </a:highlight>
                <a:latin typeface="Fraunces"/>
                <a:ea typeface="Fraunces"/>
                <a:cs typeface="Fraunces"/>
                <a:sym typeface="Fraunces"/>
              </a:rPr>
              <a:t>2</a:t>
            </a:r>
            <a:r>
              <a:rPr lang="en-GB" sz="1000">
                <a:solidFill>
                  <a:srgbClr val="9A3412"/>
                </a:solidFill>
                <a:highlight>
                  <a:srgbClr val="FFC300"/>
                </a:highlight>
                <a:latin typeface="Fraunces"/>
                <a:ea typeface="Fraunces"/>
                <a:cs typeface="Fraunces"/>
                <a:sym typeface="Fraunces"/>
              </a:rPr>
              <a:t>(19-14x+3x</a:t>
            </a:r>
            <a:r>
              <a:rPr baseline="30000" lang="en-GB" sz="1000">
                <a:solidFill>
                  <a:srgbClr val="9A3412"/>
                </a:solidFill>
                <a:highlight>
                  <a:srgbClr val="FFC300"/>
                </a:highlight>
                <a:latin typeface="Fraunces"/>
                <a:ea typeface="Fraunces"/>
                <a:cs typeface="Fraunces"/>
                <a:sym typeface="Fraunces"/>
              </a:rPr>
              <a:t>2</a:t>
            </a:r>
            <a:r>
              <a:rPr lang="en-GB" sz="1000">
                <a:solidFill>
                  <a:srgbClr val="9A3412"/>
                </a:solidFill>
                <a:highlight>
                  <a:srgbClr val="FFC300"/>
                </a:highlight>
                <a:latin typeface="Fraunces"/>
                <a:ea typeface="Fraunces"/>
                <a:cs typeface="Fraunces"/>
                <a:sym typeface="Fraunces"/>
              </a:rPr>
              <a:t>-14y+6xy+3y</a:t>
            </a:r>
            <a:r>
              <a:rPr baseline="30000" lang="en-GB" sz="1000">
                <a:solidFill>
                  <a:srgbClr val="9A3412"/>
                </a:solidFill>
                <a:highlight>
                  <a:srgbClr val="FFC300"/>
                </a:highlight>
                <a:latin typeface="Fraunces"/>
                <a:ea typeface="Fraunces"/>
                <a:cs typeface="Fraunces"/>
                <a:sym typeface="Fraunces"/>
              </a:rPr>
              <a:t>2</a:t>
            </a:r>
            <a:r>
              <a:rPr lang="en-GB" sz="1000">
                <a:solidFill>
                  <a:srgbClr val="9A3412"/>
                </a:solidFill>
                <a:highlight>
                  <a:srgbClr val="FFC300"/>
                </a:highlight>
                <a:latin typeface="Fraunces"/>
                <a:ea typeface="Fraunces"/>
                <a:cs typeface="Fraunces"/>
                <a:sym typeface="Fraunces"/>
              </a:rPr>
              <a:t>)][30+(2x-3y)</a:t>
            </a:r>
            <a:r>
              <a:rPr baseline="30000" lang="en-GB" sz="1000">
                <a:solidFill>
                  <a:srgbClr val="9A3412"/>
                </a:solidFill>
                <a:highlight>
                  <a:srgbClr val="FFC300"/>
                </a:highlight>
                <a:latin typeface="Fraunces"/>
                <a:ea typeface="Fraunces"/>
                <a:cs typeface="Fraunces"/>
                <a:sym typeface="Fraunces"/>
              </a:rPr>
              <a:t>2</a:t>
            </a:r>
            <a:r>
              <a:rPr lang="en-GB" sz="1000">
                <a:solidFill>
                  <a:srgbClr val="9A3412"/>
                </a:solidFill>
                <a:highlight>
                  <a:srgbClr val="FFC300"/>
                </a:highlight>
                <a:latin typeface="Fraunces"/>
                <a:ea typeface="Fraunces"/>
                <a:cs typeface="Fraunces"/>
                <a:sym typeface="Fraunces"/>
              </a:rPr>
              <a:t>(18-32x+12x</a:t>
            </a:r>
            <a:r>
              <a:rPr baseline="30000" lang="en-GB" sz="1000">
                <a:solidFill>
                  <a:srgbClr val="9A3412"/>
                </a:solidFill>
                <a:highlight>
                  <a:srgbClr val="FFC300"/>
                </a:highlight>
                <a:latin typeface="Fraunces"/>
                <a:ea typeface="Fraunces"/>
                <a:cs typeface="Fraunces"/>
                <a:sym typeface="Fraunces"/>
              </a:rPr>
              <a:t>2</a:t>
            </a:r>
            <a:r>
              <a:rPr lang="en-GB" sz="1000">
                <a:solidFill>
                  <a:srgbClr val="9A3412"/>
                </a:solidFill>
                <a:highlight>
                  <a:srgbClr val="FFC300"/>
                </a:highlight>
                <a:latin typeface="Fraunces"/>
                <a:ea typeface="Fraunces"/>
                <a:cs typeface="Fraunces"/>
                <a:sym typeface="Fraunces"/>
              </a:rPr>
              <a:t>+48y-36xy+27y</a:t>
            </a:r>
            <a:r>
              <a:rPr baseline="30000" lang="en-GB" sz="1000">
                <a:solidFill>
                  <a:srgbClr val="9A3412"/>
                </a:solidFill>
                <a:highlight>
                  <a:srgbClr val="FFC300"/>
                </a:highlight>
                <a:latin typeface="Fraunces"/>
                <a:ea typeface="Fraunces"/>
                <a:cs typeface="Fraunces"/>
                <a:sym typeface="Fraunces"/>
              </a:rPr>
              <a:t>2</a:t>
            </a:r>
            <a:r>
              <a:rPr lang="en-GB" sz="1000">
                <a:solidFill>
                  <a:srgbClr val="9A3412"/>
                </a:solidFill>
                <a:highlight>
                  <a:srgbClr val="FFC300"/>
                </a:highlight>
                <a:latin typeface="Fraunces"/>
                <a:ea typeface="Fraunces"/>
                <a:cs typeface="Fraunces"/>
                <a:sym typeface="Fraunces"/>
              </a:rPr>
              <a:t>)]</a:t>
            </a:r>
            <a:endParaRPr sz="1000">
              <a:solidFill>
                <a:srgbClr val="9A3412"/>
              </a:solidFill>
              <a:highlight>
                <a:srgbClr val="FFC300"/>
              </a:highlight>
              <a:latin typeface="Fraunces"/>
              <a:ea typeface="Fraunces"/>
              <a:cs typeface="Fraunces"/>
              <a:sym typeface="Fraunces"/>
            </a:endParaRPr>
          </a:p>
          <a:p>
            <a:pPr indent="0" lvl="0" marL="0" rtl="0" algn="l">
              <a:spcBef>
                <a:spcPts val="1200"/>
              </a:spcBef>
              <a:spcAft>
                <a:spcPts val="0"/>
              </a:spcAft>
              <a:buNone/>
            </a:pPr>
            <a:r>
              <a:t/>
            </a:r>
            <a:endParaRPr baseline="-25000"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Slowest but only one that gives correct as it doesn't get trapped in a basin</a:t>
            </a:r>
            <a:endParaRPr sz="1000">
              <a:solidFill>
                <a:srgbClr val="9A3412"/>
              </a:solidFill>
              <a:latin typeface="Fraunces"/>
              <a:ea typeface="Fraunces"/>
              <a:cs typeface="Fraunces"/>
              <a:sym typeface="Fraunces"/>
            </a:endParaRPr>
          </a:p>
          <a:p>
            <a:pPr indent="0" lvl="0" marL="0" rtl="0" algn="l">
              <a:spcBef>
                <a:spcPts val="1200"/>
              </a:spcBef>
              <a:spcAft>
                <a:spcPts val="1200"/>
              </a:spcAft>
              <a:buNone/>
            </a:pPr>
            <a:r>
              <a:rPr lang="en-GB" sz="1000">
                <a:solidFill>
                  <a:srgbClr val="9A3412"/>
                </a:solidFill>
                <a:latin typeface="Fraunces"/>
                <a:ea typeface="Fraunces"/>
                <a:cs typeface="Fraunces"/>
                <a:sym typeface="Fraunces"/>
              </a:rPr>
              <a:t>- Thus, non-determinism helpful in case of non-convex functions</a:t>
            </a:r>
            <a:endParaRPr sz="1000">
              <a:solidFill>
                <a:srgbClr val="9A3412"/>
              </a:solidFill>
              <a:latin typeface="Fraunces"/>
              <a:ea typeface="Fraunces"/>
              <a:cs typeface="Fraunces"/>
              <a:sym typeface="Fraunces"/>
            </a:endParaRPr>
          </a:p>
        </p:txBody>
      </p:sp>
      <p:graphicFrame>
        <p:nvGraphicFramePr>
          <p:cNvPr id="91" name="Google Shape;91;p17"/>
          <p:cNvGraphicFramePr/>
          <p:nvPr/>
        </p:nvGraphicFramePr>
        <p:xfrm>
          <a:off x="492675" y="1995575"/>
          <a:ext cx="3000000" cy="3000000"/>
        </p:xfrm>
        <a:graphic>
          <a:graphicData uri="http://schemas.openxmlformats.org/drawingml/2006/table">
            <a:tbl>
              <a:tblPr>
                <a:noFill/>
                <a:tableStyleId>{EAE28792-CF21-46C3-91D9-193F99B59B1E}</a:tableStyleId>
              </a:tblPr>
              <a:tblGrid>
                <a:gridCol w="1068750"/>
                <a:gridCol w="912100"/>
                <a:gridCol w="821425"/>
                <a:gridCol w="1439650"/>
              </a:tblGrid>
              <a:tr h="244925">
                <a:tc>
                  <a:txBody>
                    <a:bodyPr/>
                    <a:lstStyle/>
                    <a:p>
                      <a:pPr indent="0" lvl="0" marL="0" rtl="0" algn="ctr">
                        <a:spcBef>
                          <a:spcPts val="0"/>
                        </a:spcBef>
                        <a:spcAft>
                          <a:spcPts val="0"/>
                        </a:spcAft>
                        <a:buNone/>
                      </a:pPr>
                      <a:r>
                        <a:rPr b="1" lang="en-GB" sz="1000">
                          <a:solidFill>
                            <a:srgbClr val="9A3412"/>
                          </a:solidFill>
                          <a:latin typeface="Quicksand"/>
                          <a:ea typeface="Quicksand"/>
                          <a:cs typeface="Quicksand"/>
                          <a:sym typeface="Quicksand"/>
                        </a:rPr>
                        <a:t>Method</a:t>
                      </a:r>
                      <a:endParaRPr b="1" sz="1000">
                        <a:solidFill>
                          <a:srgbClr val="9A3412"/>
                        </a:solidFill>
                        <a:latin typeface="Quicksand"/>
                        <a:ea typeface="Quicksand"/>
                        <a:cs typeface="Quicksand"/>
                        <a:sym typeface="Quicksand"/>
                      </a:endParaRPr>
                    </a:p>
                  </a:txBody>
                  <a:tcPr marT="91425" marB="91425" marR="91425" marL="91425">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rgbClr val="9A3412"/>
                          </a:solidFill>
                          <a:latin typeface="Quicksand"/>
                          <a:ea typeface="Quicksand"/>
                          <a:cs typeface="Quicksand"/>
                          <a:sym typeface="Quicksand"/>
                        </a:rPr>
                        <a:t>Time Taken</a:t>
                      </a:r>
                      <a:endParaRPr b="1" sz="1000">
                        <a:solidFill>
                          <a:srgbClr val="9A3412"/>
                        </a:solidFill>
                        <a:latin typeface="Quicksand"/>
                        <a:ea typeface="Quicksand"/>
                        <a:cs typeface="Quicksand"/>
                        <a:sym typeface="Quicksand"/>
                      </a:endParaRPr>
                    </a:p>
                  </a:txBody>
                  <a:tcPr marT="91425" marB="91425" marR="91425" marL="91425">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rgbClr val="9A3412"/>
                          </a:solidFill>
                          <a:latin typeface="Quicksand"/>
                          <a:ea typeface="Quicksand"/>
                          <a:cs typeface="Quicksand"/>
                          <a:sym typeface="Quicksand"/>
                        </a:rPr>
                        <a:t>Accuracy</a:t>
                      </a:r>
                      <a:endParaRPr b="1" sz="1000">
                        <a:solidFill>
                          <a:srgbClr val="9A3412"/>
                        </a:solidFill>
                        <a:latin typeface="Quicksand"/>
                        <a:ea typeface="Quicksand"/>
                        <a:cs typeface="Quicksand"/>
                        <a:sym typeface="Quicksand"/>
                      </a:endParaRPr>
                    </a:p>
                  </a:txBody>
                  <a:tcPr marT="91425" marB="91425" marR="91425" marL="91425">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rgbClr val="9A3412"/>
                          </a:solidFill>
                          <a:latin typeface="Quicksand"/>
                          <a:ea typeface="Quicksand"/>
                          <a:cs typeface="Quicksand"/>
                          <a:sym typeface="Quicksand"/>
                        </a:rPr>
                        <a:t>Notes</a:t>
                      </a:r>
                      <a:endParaRPr b="1" sz="1000">
                        <a:solidFill>
                          <a:srgbClr val="9A3412"/>
                        </a:solidFill>
                        <a:latin typeface="Quicksand"/>
                        <a:ea typeface="Quicksand"/>
                        <a:cs typeface="Quicksand"/>
                        <a:sym typeface="Quicksand"/>
                      </a:endParaRPr>
                    </a:p>
                  </a:txBody>
                  <a:tcPr marT="91425" marB="91425" marR="91425" marL="91425">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r h="434200">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Basin-Hopping</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~2.0-2.5 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High</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Slowest,best Global </a:t>
                      </a:r>
                      <a:r>
                        <a:rPr lang="en-GB" sz="900">
                          <a:solidFill>
                            <a:srgbClr val="9A3412"/>
                          </a:solidFill>
                          <a:latin typeface="Quicksand"/>
                          <a:ea typeface="Quicksand"/>
                          <a:cs typeface="Quicksand"/>
                          <a:sym typeface="Quicksand"/>
                        </a:rPr>
                        <a:t>Performance</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r h="333975">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BFGS </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~0.02 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Low</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Fast but answer sensitive to initial guess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r h="434200">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Newton’s Method</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~0.001–0.02 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Low</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Fastest but again sensitive to initial guess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r h="100000">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Conjugate Gradient</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~0.03–0.06 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Low</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rgbClr val="9A3412"/>
                          </a:solidFill>
                          <a:latin typeface="Quicksand"/>
                          <a:ea typeface="Quicksand"/>
                          <a:cs typeface="Quicksand"/>
                          <a:sym typeface="Quicksand"/>
                        </a:rPr>
                        <a:t>Slowest, step size decreases so more iterations</a:t>
                      </a:r>
                      <a:endParaRPr sz="900">
                        <a:solidFill>
                          <a:srgbClr val="9A3412"/>
                        </a:solidFill>
                        <a:latin typeface="Quicksand"/>
                        <a:ea typeface="Quicksand"/>
                        <a:cs typeface="Quicksand"/>
                        <a:sym typeface="Quicksand"/>
                      </a:endParaRPr>
                    </a:p>
                  </a:txBody>
                  <a:tcPr marT="91425" marB="91425" marR="91425" marL="91425" anchor="ctr">
                    <a:lnL cap="flat" cmpd="sng" w="9525">
                      <a:solidFill>
                        <a:srgbClr val="5E3C23"/>
                      </a:solidFill>
                      <a:prstDash val="solid"/>
                      <a:round/>
                      <a:headEnd len="sm" w="sm" type="none"/>
                      <a:tailEnd len="sm" w="sm" type="none"/>
                    </a:lnL>
                    <a:lnR cap="flat" cmpd="sng" w="9525">
                      <a:solidFill>
                        <a:srgbClr val="5E3C23"/>
                      </a:solidFill>
                      <a:prstDash val="solid"/>
                      <a:round/>
                      <a:headEnd len="sm" w="sm" type="none"/>
                      <a:tailEnd len="sm" w="sm" type="none"/>
                    </a:lnR>
                    <a:lnT cap="flat" cmpd="sng" w="9525">
                      <a:solidFill>
                        <a:srgbClr val="5E3C23"/>
                      </a:solidFill>
                      <a:prstDash val="solid"/>
                      <a:round/>
                      <a:headEnd len="sm" w="sm" type="none"/>
                      <a:tailEnd len="sm" w="sm" type="none"/>
                    </a:lnT>
                    <a:lnB cap="flat" cmpd="sng" w="9525">
                      <a:solidFill>
                        <a:srgbClr val="5E3C23"/>
                      </a:solidFill>
                      <a:prstDash val="solid"/>
                      <a:round/>
                      <a:headEnd len="sm" w="sm" type="none"/>
                      <a:tailEnd len="sm" w="sm" type="none"/>
                    </a:lnB>
                  </a:tcPr>
                </a:tc>
              </a:tr>
            </a:tbl>
          </a:graphicData>
        </a:graphic>
      </p:graphicFrame>
      <p:pic>
        <p:nvPicPr>
          <p:cNvPr id="92" name="Google Shape;92;p17"/>
          <p:cNvPicPr preferRelativeResize="0"/>
          <p:nvPr/>
        </p:nvPicPr>
        <p:blipFill>
          <a:blip r:embed="rId4">
            <a:alphaModFix/>
          </a:blip>
          <a:stretch>
            <a:fillRect/>
          </a:stretch>
        </p:blipFill>
        <p:spPr>
          <a:xfrm>
            <a:off x="6005125" y="1995575"/>
            <a:ext cx="2673575" cy="2756650"/>
          </a:xfrm>
          <a:prstGeom prst="rect">
            <a:avLst/>
          </a:prstGeom>
          <a:noFill/>
          <a:ln cap="flat" cmpd="sng" w="19050">
            <a:solidFill>
              <a:srgbClr val="5E3C2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8"/>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8"/>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Basin-Hopping Algorithm</a:t>
            </a:r>
            <a:endParaRPr>
              <a:solidFill>
                <a:srgbClr val="5E3C23"/>
              </a:solidFill>
              <a:latin typeface="Fraunces"/>
              <a:ea typeface="Fraunces"/>
              <a:cs typeface="Fraunces"/>
              <a:sym typeface="Fraunces"/>
            </a:endParaRPr>
          </a:p>
        </p:txBody>
      </p:sp>
      <p:sp>
        <p:nvSpPr>
          <p:cNvPr id="99" name="Google Shape;99;p18"/>
          <p:cNvSpPr txBox="1"/>
          <p:nvPr>
            <p:ph idx="1" type="body"/>
          </p:nvPr>
        </p:nvSpPr>
        <p:spPr>
          <a:xfrm>
            <a:off x="311700" y="1280528"/>
            <a:ext cx="8520600" cy="3795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200">
                <a:solidFill>
                  <a:srgbClr val="0B5394"/>
                </a:solidFill>
                <a:latin typeface="Fraunces"/>
                <a:ea typeface="Fraunces"/>
                <a:cs typeface="Fraunces"/>
                <a:sym typeface="Fraunces"/>
              </a:rPr>
              <a:t>Key Takeaways</a:t>
            </a:r>
            <a:r>
              <a:rPr lang="en-GB" sz="1200">
                <a:solidFill>
                  <a:srgbClr val="0B5394"/>
                </a:solidFill>
                <a:latin typeface="Fraunces"/>
                <a:ea typeface="Fraunces"/>
                <a:cs typeface="Fraunces"/>
                <a:sym typeface="Fraunces"/>
              </a:rPr>
              <a:t>:</a:t>
            </a:r>
            <a:endParaRPr sz="1200">
              <a:solidFill>
                <a:srgbClr val="0B5394"/>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Essential for optimisation in multimodal/non-convex </a:t>
            </a:r>
            <a:r>
              <a:rPr lang="en-GB" sz="1000">
                <a:solidFill>
                  <a:srgbClr val="9A3412"/>
                </a:solidFill>
                <a:latin typeface="Fraunces"/>
                <a:ea typeface="Fraunces"/>
                <a:cs typeface="Fraunces"/>
                <a:sym typeface="Fraunces"/>
              </a:rPr>
              <a:t>functions</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Stopping criteria important as that governs the time complexity of the algorithm</a:t>
            </a:r>
            <a:endParaRPr sz="1200">
              <a:solidFill>
                <a:srgbClr val="0B5394"/>
              </a:solidFill>
              <a:latin typeface="Fraunces"/>
              <a:ea typeface="Fraunces"/>
              <a:cs typeface="Fraunces"/>
              <a:sym typeface="Fraunces"/>
            </a:endParaRPr>
          </a:p>
          <a:p>
            <a:pPr indent="0" lvl="0" marL="0" rtl="0" algn="l">
              <a:spcBef>
                <a:spcPts val="1200"/>
              </a:spcBef>
              <a:spcAft>
                <a:spcPts val="0"/>
              </a:spcAft>
              <a:buNone/>
            </a:pPr>
            <a:r>
              <a:rPr lang="en-GB" sz="1200">
                <a:solidFill>
                  <a:srgbClr val="0B5394"/>
                </a:solidFill>
                <a:latin typeface="Fraunces"/>
                <a:ea typeface="Fraunces"/>
                <a:cs typeface="Fraunces"/>
                <a:sym typeface="Fraunces"/>
              </a:rPr>
              <a:t>Interesting Finds:  </a:t>
            </a:r>
            <a:endParaRPr sz="1000">
              <a:solidFill>
                <a:srgbClr val="0B5394"/>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Basin-Hopping reached the global minima from the worst of the </a:t>
            </a:r>
            <a:r>
              <a:rPr lang="en-GB" sz="1000">
                <a:solidFill>
                  <a:srgbClr val="9A3412"/>
                </a:solidFill>
                <a:latin typeface="Fraunces"/>
                <a:ea typeface="Fraunces"/>
                <a:cs typeface="Fraunces"/>
                <a:sym typeface="Fraunces"/>
              </a:rPr>
              <a:t>initial</a:t>
            </a:r>
            <a:r>
              <a:rPr lang="en-GB" sz="1000">
                <a:solidFill>
                  <a:srgbClr val="9A3412"/>
                </a:solidFill>
                <a:latin typeface="Fraunces"/>
                <a:ea typeface="Fraunces"/>
                <a:cs typeface="Fraunces"/>
                <a:sym typeface="Fraunces"/>
              </a:rPr>
              <a:t> guesses</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Performance heavily dependent on the local minimiser used</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T(n) = O(h*t*n) </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  h = number of Basin-Hopping iterations</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 t = number of Gradient Descent iterations</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 n = dimension of the objective function</a:t>
            </a:r>
            <a:endParaRPr sz="1000">
              <a:solidFill>
                <a:srgbClr val="9A3412"/>
              </a:solidFill>
              <a:latin typeface="Fraunces"/>
              <a:ea typeface="Fraunces"/>
              <a:cs typeface="Fraunces"/>
              <a:sym typeface="Fraunces"/>
            </a:endParaRPr>
          </a:p>
          <a:p>
            <a:pPr indent="0" lvl="0" marL="0" rtl="0" algn="l">
              <a:spcBef>
                <a:spcPts val="1200"/>
              </a:spcBef>
              <a:spcAft>
                <a:spcPts val="0"/>
              </a:spcAft>
              <a:buNone/>
            </a:pPr>
            <a:r>
              <a:rPr lang="en-GB" sz="1200">
                <a:solidFill>
                  <a:srgbClr val="0B5394"/>
                </a:solidFill>
                <a:latin typeface="Fraunces"/>
                <a:ea typeface="Fraunces"/>
                <a:cs typeface="Fraunces"/>
                <a:sym typeface="Fraunces"/>
              </a:rPr>
              <a:t>Challenges:</a:t>
            </a:r>
            <a:endParaRPr sz="1200">
              <a:solidFill>
                <a:srgbClr val="0B5394"/>
              </a:solidFill>
              <a:latin typeface="Fraunces"/>
              <a:ea typeface="Fraunces"/>
              <a:cs typeface="Fraunces"/>
              <a:sym typeface="Fraunces"/>
            </a:endParaRPr>
          </a:p>
          <a:p>
            <a:pPr indent="0" lvl="0" marL="0" rtl="0" algn="l">
              <a:spcBef>
                <a:spcPts val="1200"/>
              </a:spcBef>
              <a:spcAft>
                <a:spcPts val="0"/>
              </a:spcAft>
              <a:buNone/>
            </a:pPr>
            <a:r>
              <a:rPr lang="en-GB" sz="1000">
                <a:solidFill>
                  <a:srgbClr val="9A3412"/>
                </a:solidFill>
                <a:latin typeface="Fraunces"/>
                <a:ea typeface="Fraunces"/>
                <a:cs typeface="Fraunces"/>
                <a:sym typeface="Fraunces"/>
              </a:rPr>
              <a:t>→ Tuning of parameters is hard(step size,temperature,etc.) as it is problem dependent </a:t>
            </a:r>
            <a:endParaRPr sz="1000">
              <a:solidFill>
                <a:srgbClr val="9A3412"/>
              </a:solidFill>
              <a:latin typeface="Fraunces"/>
              <a:ea typeface="Fraunces"/>
              <a:cs typeface="Fraunces"/>
              <a:sym typeface="Fraunces"/>
            </a:endParaRPr>
          </a:p>
          <a:p>
            <a:pPr indent="0" lvl="0" marL="0" rtl="0" algn="l">
              <a:spcBef>
                <a:spcPts val="1200"/>
              </a:spcBef>
              <a:spcAft>
                <a:spcPts val="1200"/>
              </a:spcAft>
              <a:buNone/>
            </a:pPr>
            <a:r>
              <a:rPr lang="en-GB" sz="1000">
                <a:solidFill>
                  <a:srgbClr val="9A3412"/>
                </a:solidFill>
                <a:latin typeface="Fraunces"/>
                <a:ea typeface="Fraunces"/>
                <a:cs typeface="Fraunces"/>
                <a:sym typeface="Fraunces"/>
              </a:rPr>
              <a:t>→ Computational cost depends on the convergence criterion thus, an optimal condition must be found </a:t>
            </a:r>
            <a:endParaRPr sz="1000">
              <a:solidFill>
                <a:srgbClr val="9A3412"/>
              </a:solidFill>
              <a:latin typeface="Fraunces"/>
              <a:ea typeface="Fraunces"/>
              <a:cs typeface="Fraunces"/>
              <a:sym typeface="Fraunces"/>
            </a:endParaRPr>
          </a:p>
        </p:txBody>
      </p:sp>
      <p:pic>
        <p:nvPicPr>
          <p:cNvPr id="100" name="Google Shape;100;p18"/>
          <p:cNvPicPr preferRelativeResize="0"/>
          <p:nvPr/>
        </p:nvPicPr>
        <p:blipFill>
          <a:blip r:embed="rId4">
            <a:alphaModFix/>
          </a:blip>
          <a:stretch>
            <a:fillRect/>
          </a:stretch>
        </p:blipFill>
        <p:spPr>
          <a:xfrm>
            <a:off x="5354800" y="1446550"/>
            <a:ext cx="2821901" cy="2821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9"/>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Miller-Rabin Algorithm</a:t>
            </a:r>
            <a:endParaRPr>
              <a:solidFill>
                <a:srgbClr val="5E3C23"/>
              </a:solidFill>
              <a:latin typeface="Fraunces"/>
              <a:ea typeface="Fraunces"/>
              <a:cs typeface="Fraunces"/>
              <a:sym typeface="Fraunces"/>
            </a:endParaRPr>
          </a:p>
        </p:txBody>
      </p:sp>
      <p:sp>
        <p:nvSpPr>
          <p:cNvPr id="107" name="Google Shape;107;p19"/>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0B5394"/>
                </a:solidFill>
                <a:latin typeface="Fraunces"/>
                <a:ea typeface="Fraunces"/>
                <a:cs typeface="Fraunces"/>
                <a:sym typeface="Fraunces"/>
              </a:rPr>
              <a:t>High-Level Overview of Algorithm:</a:t>
            </a:r>
            <a:endParaRPr sz="1300">
              <a:solidFill>
                <a:srgbClr val="0B5394"/>
              </a:solidFill>
              <a:latin typeface="Fraunces"/>
              <a:ea typeface="Fraunces"/>
              <a:cs typeface="Fraunces"/>
              <a:sym typeface="Fraunces"/>
            </a:endParaRPr>
          </a:p>
          <a:p>
            <a:pPr indent="-311150" lvl="0" marL="457200" rtl="0" algn="l">
              <a:spcBef>
                <a:spcPts val="1200"/>
              </a:spcBef>
              <a:spcAft>
                <a:spcPts val="0"/>
              </a:spcAft>
              <a:buClr>
                <a:srgbClr val="9A3412"/>
              </a:buClr>
              <a:buSzPts val="1300"/>
              <a:buFont typeface="Fraunces"/>
              <a:buChar char="●"/>
            </a:pPr>
            <a:r>
              <a:rPr lang="en-GB" sz="1300">
                <a:solidFill>
                  <a:srgbClr val="9A3412"/>
                </a:solidFill>
                <a:latin typeface="Fraunces"/>
                <a:ea typeface="Fraunces"/>
                <a:cs typeface="Fraunces"/>
                <a:sym typeface="Fraunces"/>
              </a:rPr>
              <a:t>Consists of Fermat’s Little Theorem (a</a:t>
            </a:r>
            <a:r>
              <a:rPr baseline="30000" lang="en-GB" sz="1300">
                <a:solidFill>
                  <a:srgbClr val="9A3412"/>
                </a:solidFill>
                <a:latin typeface="Fraunces"/>
                <a:ea typeface="Fraunces"/>
                <a:cs typeface="Fraunces"/>
                <a:sym typeface="Fraunces"/>
              </a:rPr>
              <a:t>p-1</a:t>
            </a:r>
            <a:r>
              <a:rPr lang="en-GB" sz="1300">
                <a:solidFill>
                  <a:srgbClr val="9A3412"/>
                </a:solidFill>
                <a:latin typeface="Fraunces"/>
                <a:ea typeface="Fraunces"/>
                <a:cs typeface="Fraunces"/>
                <a:sym typeface="Fraunces"/>
              </a:rPr>
              <a:t> = 1 (mod p)), then squaring x = a</a:t>
            </a:r>
            <a:r>
              <a:rPr baseline="30000" lang="en-GB" sz="1300">
                <a:solidFill>
                  <a:srgbClr val="9A3412"/>
                </a:solidFill>
                <a:latin typeface="Fraunces"/>
                <a:ea typeface="Fraunces"/>
                <a:cs typeface="Fraunces"/>
                <a:sym typeface="Fraunces"/>
              </a:rPr>
              <a:t>d</a:t>
            </a:r>
            <a:r>
              <a:rPr lang="en-GB" sz="1300">
                <a:solidFill>
                  <a:srgbClr val="9A3412"/>
                </a:solidFill>
                <a:latin typeface="Fraunces"/>
                <a:ea typeface="Fraunces"/>
                <a:cs typeface="Fraunces"/>
                <a:sym typeface="Fraunces"/>
              </a:rPr>
              <a:t> (mod n); {n – 1 = 2</a:t>
            </a:r>
            <a:r>
              <a:rPr baseline="30000" lang="en-GB" sz="1300">
                <a:solidFill>
                  <a:srgbClr val="9A3412"/>
                </a:solidFill>
                <a:latin typeface="Fraunces"/>
                <a:ea typeface="Fraunces"/>
                <a:cs typeface="Fraunces"/>
                <a:sym typeface="Fraunces"/>
              </a:rPr>
              <a:t>s</a:t>
            </a:r>
            <a:r>
              <a:rPr lang="en-GB" sz="1300">
                <a:solidFill>
                  <a:srgbClr val="9A3412"/>
                </a:solidFill>
                <a:latin typeface="Fraunces"/>
                <a:ea typeface="Fraunces"/>
                <a:cs typeface="Fraunces"/>
                <a:sym typeface="Fraunces"/>
              </a:rPr>
              <a:t> • d}, and </a:t>
            </a:r>
            <a:r>
              <a:rPr lang="en-GB" sz="1300">
                <a:solidFill>
                  <a:srgbClr val="9A3412"/>
                </a:solidFill>
                <a:latin typeface="Fraunces"/>
                <a:ea typeface="Fraunces"/>
                <a:cs typeface="Fraunces"/>
                <a:sym typeface="Fraunces"/>
              </a:rPr>
              <a:t>squaring x repeatedly. </a:t>
            </a:r>
            <a:endParaRPr sz="1300">
              <a:solidFill>
                <a:srgbClr val="9A3412"/>
              </a:solidFill>
              <a:latin typeface="Fraunces"/>
              <a:ea typeface="Fraunces"/>
              <a:cs typeface="Fraunces"/>
              <a:sym typeface="Fraunces"/>
            </a:endParaRPr>
          </a:p>
          <a:p>
            <a:pPr indent="-311150" lvl="0" marL="457200" rtl="0" algn="l">
              <a:spcBef>
                <a:spcPts val="0"/>
              </a:spcBef>
              <a:spcAft>
                <a:spcPts val="0"/>
              </a:spcAft>
              <a:buClr>
                <a:srgbClr val="9A3412"/>
              </a:buClr>
              <a:buSzPts val="1300"/>
              <a:buFont typeface="Fraunces"/>
              <a:buChar char="●"/>
            </a:pPr>
            <a:r>
              <a:rPr lang="en-GB" sz="1300">
                <a:solidFill>
                  <a:srgbClr val="9A3412"/>
                </a:solidFill>
                <a:latin typeface="Fraunces"/>
                <a:ea typeface="Fraunces"/>
                <a:cs typeface="Fraunces"/>
                <a:sym typeface="Fraunces"/>
              </a:rPr>
              <a:t>If x = (n – 1) (mod n) at any point during the squaring, the round of testing is passed, BUT if it fails, it is </a:t>
            </a:r>
            <a:r>
              <a:rPr i="1" lang="en-GB" sz="1300">
                <a:solidFill>
                  <a:srgbClr val="9A3412"/>
                </a:solidFill>
                <a:latin typeface="Fraunces"/>
                <a:ea typeface="Fraunces"/>
                <a:cs typeface="Fraunces"/>
                <a:sym typeface="Fraunces"/>
              </a:rPr>
              <a:t>definitely</a:t>
            </a:r>
            <a:r>
              <a:rPr lang="en-GB" sz="1300">
                <a:solidFill>
                  <a:srgbClr val="9A3412"/>
                </a:solidFill>
                <a:latin typeface="Fraunces"/>
                <a:ea typeface="Fraunces"/>
                <a:cs typeface="Fraunces"/>
                <a:sym typeface="Fraunces"/>
              </a:rPr>
              <a:t> composite [no false negatives] – the probability of error for a positive output is 0.25</a:t>
            </a:r>
            <a:r>
              <a:rPr baseline="30000" lang="en-GB" sz="1300">
                <a:solidFill>
                  <a:srgbClr val="9A3412"/>
                </a:solidFill>
                <a:latin typeface="Fraunces"/>
                <a:ea typeface="Fraunces"/>
                <a:cs typeface="Fraunces"/>
                <a:sym typeface="Fraunces"/>
              </a:rPr>
              <a:t>k</a:t>
            </a:r>
            <a:r>
              <a:rPr lang="en-GB" sz="1300">
                <a:solidFill>
                  <a:srgbClr val="9A3412"/>
                </a:solidFill>
                <a:latin typeface="Fraunces"/>
                <a:ea typeface="Fraunces"/>
                <a:cs typeface="Fraunces"/>
                <a:sym typeface="Fraunces"/>
              </a:rPr>
              <a:t>, for k trials</a:t>
            </a:r>
            <a:endParaRPr sz="1300">
              <a:solidFill>
                <a:srgbClr val="9A3412"/>
              </a:solidFill>
              <a:latin typeface="Fraunces"/>
              <a:ea typeface="Fraunces"/>
              <a:cs typeface="Fraunces"/>
              <a:sym typeface="Fraunces"/>
            </a:endParaRPr>
          </a:p>
          <a:p>
            <a:pPr indent="-311150" lvl="0" marL="457200" rtl="0" algn="l">
              <a:spcBef>
                <a:spcPts val="0"/>
              </a:spcBef>
              <a:spcAft>
                <a:spcPts val="0"/>
              </a:spcAft>
              <a:buClr>
                <a:srgbClr val="9A3412"/>
              </a:buClr>
              <a:buSzPts val="1300"/>
              <a:buFont typeface="Fraunces"/>
              <a:buChar char="●"/>
            </a:pPr>
            <a:r>
              <a:rPr lang="en-GB" sz="1300">
                <a:solidFill>
                  <a:srgbClr val="9A3412"/>
                </a:solidFill>
                <a:latin typeface="Fraunces"/>
                <a:ea typeface="Fraunces"/>
                <a:cs typeface="Fraunces"/>
                <a:sym typeface="Fraunces"/>
              </a:rPr>
              <a:t>Time complexity: O(n • (log n)</a:t>
            </a:r>
            <a:r>
              <a:rPr baseline="30000" lang="en-GB" sz="1300">
                <a:solidFill>
                  <a:srgbClr val="9A3412"/>
                </a:solidFill>
                <a:latin typeface="Fraunces"/>
                <a:ea typeface="Fraunces"/>
                <a:cs typeface="Fraunces"/>
                <a:sym typeface="Fraunces"/>
              </a:rPr>
              <a:t>3</a:t>
            </a:r>
            <a:r>
              <a:rPr lang="en-GB" sz="1300">
                <a:solidFill>
                  <a:srgbClr val="9A3412"/>
                </a:solidFill>
                <a:latin typeface="Fraunces"/>
                <a:ea typeface="Fraunces"/>
                <a:cs typeface="Fraunces"/>
                <a:sym typeface="Fraunces"/>
              </a:rPr>
              <a:t>)</a:t>
            </a:r>
            <a:endParaRPr sz="1300">
              <a:solidFill>
                <a:srgbClr val="9A3412"/>
              </a:solidFill>
              <a:latin typeface="Fraunces"/>
              <a:ea typeface="Fraunces"/>
              <a:cs typeface="Fraunces"/>
              <a:sym typeface="Fraunces"/>
            </a:endParaRPr>
          </a:p>
          <a:p>
            <a:pPr indent="0" lvl="0" marL="0" rtl="0" algn="l">
              <a:spcBef>
                <a:spcPts val="1200"/>
              </a:spcBef>
              <a:spcAft>
                <a:spcPts val="0"/>
              </a:spcAft>
              <a:buNone/>
            </a:pPr>
            <a:r>
              <a:rPr lang="en-GB" sz="1300">
                <a:solidFill>
                  <a:srgbClr val="0B5394"/>
                </a:solidFill>
                <a:latin typeface="Fraunces"/>
                <a:ea typeface="Fraunces"/>
                <a:cs typeface="Fraunces"/>
                <a:sym typeface="Fraunces"/>
              </a:rPr>
              <a:t>Results (graph and charts):</a:t>
            </a:r>
            <a:endParaRPr sz="1300">
              <a:solidFill>
                <a:srgbClr val="0B5394"/>
              </a:solidFill>
              <a:latin typeface="Fraunces"/>
              <a:ea typeface="Fraunces"/>
              <a:cs typeface="Fraunces"/>
              <a:sym typeface="Fraunces"/>
            </a:endParaRPr>
          </a:p>
          <a:p>
            <a:pPr indent="0" lvl="0" marL="0" rtl="0" algn="l">
              <a:spcBef>
                <a:spcPts val="1200"/>
              </a:spcBef>
              <a:spcAft>
                <a:spcPts val="0"/>
              </a:spcAft>
              <a:buNone/>
            </a:pPr>
            <a:r>
              <a:rPr lang="en-GB" sz="1200">
                <a:solidFill>
                  <a:srgbClr val="9A3412"/>
                </a:solidFill>
                <a:latin typeface="Fraunces"/>
                <a:ea typeface="Fraunces"/>
                <a:cs typeface="Fraunces"/>
                <a:sym typeface="Fraunces"/>
              </a:rPr>
              <a:t>Here, we can see that Miller-Rabin performs </a:t>
            </a:r>
            <a:endParaRPr sz="1200">
              <a:solidFill>
                <a:srgbClr val="9A3412"/>
              </a:solidFill>
              <a:latin typeface="Fraunces"/>
              <a:ea typeface="Fraunces"/>
              <a:cs typeface="Fraunces"/>
              <a:sym typeface="Fraunces"/>
            </a:endParaRPr>
          </a:p>
          <a:p>
            <a:pPr indent="0" lvl="0" marL="0" rtl="0" algn="l">
              <a:spcBef>
                <a:spcPts val="0"/>
              </a:spcBef>
              <a:spcAft>
                <a:spcPts val="0"/>
              </a:spcAft>
              <a:buNone/>
            </a:pPr>
            <a:r>
              <a:rPr lang="en-GB" sz="1200">
                <a:solidFill>
                  <a:srgbClr val="9A3412"/>
                </a:solidFill>
                <a:latin typeface="Fraunces"/>
                <a:ea typeface="Fraunces"/>
                <a:cs typeface="Fraunces"/>
                <a:sym typeface="Fraunces"/>
              </a:rPr>
              <a:t>b</a:t>
            </a:r>
            <a:r>
              <a:rPr lang="en-GB" sz="1200">
                <a:solidFill>
                  <a:srgbClr val="9A3412"/>
                </a:solidFill>
                <a:latin typeface="Fraunces"/>
                <a:ea typeface="Fraunces"/>
                <a:cs typeface="Fraunces"/>
                <a:sym typeface="Fraunces"/>
              </a:rPr>
              <a:t>etter than the </a:t>
            </a:r>
            <a:r>
              <a:rPr lang="en-GB" sz="1200">
                <a:solidFill>
                  <a:srgbClr val="9A3412"/>
                </a:solidFill>
                <a:latin typeface="Fraunces"/>
                <a:ea typeface="Fraunces"/>
                <a:cs typeface="Fraunces"/>
                <a:sym typeface="Fraunces"/>
              </a:rPr>
              <a:t>deterministic</a:t>
            </a:r>
            <a:r>
              <a:rPr lang="en-GB" sz="1200">
                <a:solidFill>
                  <a:srgbClr val="9A3412"/>
                </a:solidFill>
                <a:latin typeface="Fraunces"/>
                <a:ea typeface="Fraunces"/>
                <a:cs typeface="Fraunces"/>
                <a:sym typeface="Fraunces"/>
              </a:rPr>
              <a:t> trial division at a</a:t>
            </a:r>
            <a:endParaRPr sz="1200">
              <a:solidFill>
                <a:srgbClr val="9A3412"/>
              </a:solidFill>
              <a:latin typeface="Fraunces"/>
              <a:ea typeface="Fraunces"/>
              <a:cs typeface="Fraunces"/>
              <a:sym typeface="Fraunces"/>
            </a:endParaRPr>
          </a:p>
          <a:p>
            <a:pPr indent="0" lvl="0" marL="0" rtl="0" algn="l">
              <a:spcBef>
                <a:spcPts val="0"/>
              </a:spcBef>
              <a:spcAft>
                <a:spcPts val="0"/>
              </a:spcAft>
              <a:buNone/>
            </a:pPr>
            <a:r>
              <a:rPr lang="en-GB" sz="1200">
                <a:solidFill>
                  <a:srgbClr val="9A3412"/>
                </a:solidFill>
                <a:latin typeface="Fraunces"/>
                <a:ea typeface="Fraunces"/>
                <a:cs typeface="Fraunces"/>
                <a:sym typeface="Fraunces"/>
              </a:rPr>
              <a:t>b</a:t>
            </a:r>
            <a:r>
              <a:rPr lang="en-GB" sz="1200">
                <a:solidFill>
                  <a:srgbClr val="9A3412"/>
                </a:solidFill>
                <a:latin typeface="Fraunces"/>
                <a:ea typeface="Fraunces"/>
                <a:cs typeface="Fraunces"/>
                <a:sym typeface="Fraunces"/>
              </a:rPr>
              <a:t>it size of over 18 (exponential), as it stays </a:t>
            </a:r>
            <a:endParaRPr sz="1200">
              <a:solidFill>
                <a:srgbClr val="9A3412"/>
              </a:solidFill>
              <a:latin typeface="Fraunces"/>
              <a:ea typeface="Fraunces"/>
              <a:cs typeface="Fraunces"/>
              <a:sym typeface="Fraunces"/>
            </a:endParaRPr>
          </a:p>
          <a:p>
            <a:pPr indent="0" lvl="0" marL="0" rtl="0" algn="l">
              <a:spcBef>
                <a:spcPts val="0"/>
              </a:spcBef>
              <a:spcAft>
                <a:spcPts val="0"/>
              </a:spcAft>
              <a:buNone/>
            </a:pPr>
            <a:r>
              <a:rPr lang="en-GB" sz="1200">
                <a:solidFill>
                  <a:srgbClr val="9A3412"/>
                </a:solidFill>
                <a:latin typeface="Fraunces"/>
                <a:ea typeface="Fraunces"/>
                <a:cs typeface="Fraunces"/>
                <a:sym typeface="Fraunces"/>
              </a:rPr>
              <a:t>e</a:t>
            </a:r>
            <a:r>
              <a:rPr lang="en-GB" sz="1200">
                <a:solidFill>
                  <a:srgbClr val="9A3412"/>
                </a:solidFill>
                <a:latin typeface="Fraunces"/>
                <a:ea typeface="Fraunces"/>
                <a:cs typeface="Fraunces"/>
                <a:sym typeface="Fraunces"/>
              </a:rPr>
              <a:t>ffectively constant in </a:t>
            </a:r>
            <a:r>
              <a:rPr lang="en-GB" sz="1200">
                <a:solidFill>
                  <a:srgbClr val="9A3412"/>
                </a:solidFill>
                <a:latin typeface="Fraunces"/>
                <a:ea typeface="Fraunces"/>
                <a:cs typeface="Fraunces"/>
                <a:sym typeface="Fraunces"/>
              </a:rPr>
              <a:t>runtime.</a:t>
            </a:r>
            <a:endParaRPr sz="1200">
              <a:solidFill>
                <a:srgbClr val="9A3412"/>
              </a:solidFill>
              <a:latin typeface="Fraunces"/>
              <a:ea typeface="Fraunces"/>
              <a:cs typeface="Fraunces"/>
              <a:sym typeface="Fraunces"/>
            </a:endParaRPr>
          </a:p>
          <a:p>
            <a:pPr indent="0" lvl="0" marL="0" rtl="0" algn="l">
              <a:spcBef>
                <a:spcPts val="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120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0"/>
              </a:spcBef>
              <a:spcAft>
                <a:spcPts val="1200"/>
              </a:spcAft>
              <a:buNone/>
            </a:pPr>
            <a:r>
              <a:t/>
            </a:r>
            <a:endParaRPr>
              <a:solidFill>
                <a:srgbClr val="0B5394"/>
              </a:solidFill>
              <a:latin typeface="Fraunces"/>
              <a:ea typeface="Fraunces"/>
              <a:cs typeface="Fraunces"/>
              <a:sym typeface="Fraunces"/>
            </a:endParaRPr>
          </a:p>
        </p:txBody>
      </p:sp>
      <p:pic>
        <p:nvPicPr>
          <p:cNvPr id="108" name="Google Shape;108;p19"/>
          <p:cNvPicPr preferRelativeResize="0"/>
          <p:nvPr/>
        </p:nvPicPr>
        <p:blipFill>
          <a:blip r:embed="rId4">
            <a:alphaModFix/>
          </a:blip>
          <a:stretch>
            <a:fillRect/>
          </a:stretch>
        </p:blipFill>
        <p:spPr>
          <a:xfrm>
            <a:off x="3959000" y="2904450"/>
            <a:ext cx="4326376" cy="2641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20"/>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5E3C23"/>
                </a:solidFill>
                <a:latin typeface="Fraunces"/>
                <a:ea typeface="Fraunces"/>
                <a:cs typeface="Fraunces"/>
                <a:sym typeface="Fraunces"/>
              </a:rPr>
              <a:t>Miller-Rabin Algorithm</a:t>
            </a:r>
            <a:endParaRPr>
              <a:solidFill>
                <a:srgbClr val="5E3C23"/>
              </a:solidFill>
              <a:latin typeface="Fraunces"/>
              <a:ea typeface="Fraunces"/>
              <a:cs typeface="Fraunces"/>
              <a:sym typeface="Fraunces"/>
            </a:endParaRPr>
          </a:p>
        </p:txBody>
      </p:sp>
      <p:sp>
        <p:nvSpPr>
          <p:cNvPr id="115" name="Google Shape;115;p20"/>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B5394"/>
                </a:solidFill>
                <a:latin typeface="Fraunces"/>
                <a:ea typeface="Fraunces"/>
                <a:cs typeface="Fraunces"/>
                <a:sym typeface="Fraunces"/>
              </a:rPr>
              <a:t>Key takeaways, interesting findings, and challenges [during implementation]:</a:t>
            </a:r>
            <a:endParaRPr sz="1600">
              <a:solidFill>
                <a:srgbClr val="0B5394"/>
              </a:solidFill>
              <a:latin typeface="Fraunces"/>
              <a:ea typeface="Fraunces"/>
              <a:cs typeface="Fraunces"/>
              <a:sym typeface="Fraunces"/>
            </a:endParaRPr>
          </a:p>
          <a:p>
            <a:pPr indent="0" lvl="0" marL="0" rtl="0" algn="l">
              <a:spcBef>
                <a:spcPts val="0"/>
              </a:spcBef>
              <a:spcAft>
                <a:spcPts val="0"/>
              </a:spcAft>
              <a:buNone/>
            </a:pPr>
            <a:r>
              <a:t/>
            </a:r>
            <a:endParaRPr sz="1400">
              <a:solidFill>
                <a:srgbClr val="0B5394"/>
              </a:solidFill>
              <a:latin typeface="Fraunces"/>
              <a:ea typeface="Fraunces"/>
              <a:cs typeface="Fraunces"/>
              <a:sym typeface="Fraunces"/>
            </a:endParaRPr>
          </a:p>
          <a:p>
            <a:pPr indent="0" lvl="0" marL="0" rtl="0" algn="l">
              <a:spcBef>
                <a:spcPts val="0"/>
              </a:spcBef>
              <a:spcAft>
                <a:spcPts val="0"/>
              </a:spcAft>
              <a:buNone/>
            </a:pPr>
            <a:r>
              <a:t/>
            </a:r>
            <a:endParaRPr sz="1400">
              <a:solidFill>
                <a:srgbClr val="0B5394"/>
              </a:solidFill>
              <a:latin typeface="Fraunces"/>
              <a:ea typeface="Fraunces"/>
              <a:cs typeface="Fraunces"/>
              <a:sym typeface="Fraunces"/>
            </a:endParaRPr>
          </a:p>
          <a:p>
            <a:pPr indent="0" lvl="0" marL="0" rtl="0" algn="l">
              <a:spcBef>
                <a:spcPts val="0"/>
              </a:spcBef>
              <a:spcAft>
                <a:spcPts val="0"/>
              </a:spcAft>
              <a:buNone/>
            </a:pPr>
            <a:r>
              <a:rPr lang="en-GB" sz="1300">
                <a:solidFill>
                  <a:srgbClr val="9A3412"/>
                </a:solidFill>
                <a:latin typeface="Fraunces"/>
                <a:ea typeface="Fraunces"/>
                <a:cs typeface="Fraunces"/>
                <a:sym typeface="Fraunces"/>
              </a:rPr>
              <a:t>Miller-Rabin is a probabilistic primality test that offers a big advantage over deterministic algorithms. </a:t>
            </a:r>
            <a:endParaRPr sz="1300">
              <a:solidFill>
                <a:srgbClr val="9A3412"/>
              </a:solidFill>
              <a:latin typeface="Fraunces"/>
              <a:ea typeface="Fraunces"/>
              <a:cs typeface="Fraunces"/>
              <a:sym typeface="Fraunces"/>
            </a:endParaRPr>
          </a:p>
          <a:p>
            <a:pPr indent="0" lvl="0" marL="0" rtl="0" algn="l">
              <a:spcBef>
                <a:spcPts val="0"/>
              </a:spcBef>
              <a:spcAft>
                <a:spcPts val="0"/>
              </a:spcAft>
              <a:buNone/>
            </a:pPr>
            <a:r>
              <a:rPr lang="en-GB" sz="1300">
                <a:solidFill>
                  <a:srgbClr val="9A3412"/>
                </a:solidFill>
                <a:latin typeface="Fraunces"/>
                <a:ea typeface="Fraunces"/>
                <a:cs typeface="Fraunces"/>
                <a:sym typeface="Fraunces"/>
              </a:rPr>
              <a:t>Miller-Rabin offers a much faster </a:t>
            </a:r>
            <a:r>
              <a:rPr lang="en-GB" sz="1300">
                <a:solidFill>
                  <a:srgbClr val="9A3412"/>
                </a:solidFill>
                <a:latin typeface="Fraunces"/>
                <a:ea typeface="Fraunces"/>
                <a:cs typeface="Fraunces"/>
                <a:sym typeface="Fraunces"/>
              </a:rPr>
              <a:t>primality</a:t>
            </a:r>
            <a:r>
              <a:rPr lang="en-GB" sz="1300">
                <a:solidFill>
                  <a:srgbClr val="9A3412"/>
                </a:solidFill>
                <a:latin typeface="Fraunces"/>
                <a:ea typeface="Fraunces"/>
                <a:cs typeface="Fraunces"/>
                <a:sym typeface="Fraunces"/>
              </a:rPr>
              <a:t> test, and the difference is considerable for larger primes with an interestingly </a:t>
            </a:r>
            <a:r>
              <a:rPr i="1" lang="en-GB" sz="1300">
                <a:solidFill>
                  <a:srgbClr val="9A3412"/>
                </a:solidFill>
                <a:latin typeface="Fraunces"/>
                <a:ea typeface="Fraunces"/>
                <a:cs typeface="Fraunces"/>
                <a:sym typeface="Fraunces"/>
              </a:rPr>
              <a:t>near zero error probability for even just 5 iterations</a:t>
            </a:r>
            <a:r>
              <a:rPr lang="en-GB" sz="1300">
                <a:solidFill>
                  <a:srgbClr val="9A3412"/>
                </a:solidFill>
                <a:latin typeface="Fraunces"/>
                <a:ea typeface="Fraunces"/>
                <a:cs typeface="Fraunces"/>
                <a:sym typeface="Fraunces"/>
              </a:rPr>
              <a:t> (probability around 9.1 x 10</a:t>
            </a:r>
            <a:r>
              <a:rPr baseline="30000" lang="en-GB" sz="1300">
                <a:solidFill>
                  <a:srgbClr val="9A3412"/>
                </a:solidFill>
                <a:latin typeface="Fraunces"/>
                <a:ea typeface="Fraunces"/>
                <a:cs typeface="Fraunces"/>
                <a:sym typeface="Fraunces"/>
              </a:rPr>
              <a:t>-4</a:t>
            </a:r>
            <a:r>
              <a:rPr lang="en-GB" sz="1300">
                <a:solidFill>
                  <a:srgbClr val="9A3412"/>
                </a:solidFill>
                <a:latin typeface="Fraunces"/>
                <a:ea typeface="Fraunces"/>
                <a:cs typeface="Fraunces"/>
                <a:sym typeface="Fraunces"/>
              </a:rPr>
              <a:t>). </a:t>
            </a:r>
            <a:endParaRPr sz="1300">
              <a:solidFill>
                <a:srgbClr val="9A3412"/>
              </a:solidFill>
              <a:latin typeface="Fraunces"/>
              <a:ea typeface="Fraunces"/>
              <a:cs typeface="Fraunces"/>
              <a:sym typeface="Fraunces"/>
            </a:endParaRPr>
          </a:p>
          <a:p>
            <a:pPr indent="0" lvl="0" marL="0" rtl="0" algn="l">
              <a:spcBef>
                <a:spcPts val="0"/>
              </a:spcBef>
              <a:spcAft>
                <a:spcPts val="0"/>
              </a:spcAft>
              <a:buNone/>
            </a:pPr>
            <a:r>
              <a:t/>
            </a:r>
            <a:endParaRPr sz="1300">
              <a:solidFill>
                <a:srgbClr val="9A3412"/>
              </a:solidFill>
              <a:latin typeface="Fraunces"/>
              <a:ea typeface="Fraunces"/>
              <a:cs typeface="Fraunces"/>
              <a:sym typeface="Fraunces"/>
            </a:endParaRPr>
          </a:p>
          <a:p>
            <a:pPr indent="0" lvl="0" marL="0" rtl="0" algn="l">
              <a:spcBef>
                <a:spcPts val="0"/>
              </a:spcBef>
              <a:spcAft>
                <a:spcPts val="0"/>
              </a:spcAft>
              <a:buNone/>
            </a:pPr>
            <a:r>
              <a:rPr lang="en-GB" sz="1300">
                <a:solidFill>
                  <a:srgbClr val="9A3412"/>
                </a:solidFill>
                <a:latin typeface="Fraunces"/>
                <a:ea typeface="Fraunces"/>
                <a:cs typeface="Fraunces"/>
                <a:sym typeface="Fraunces"/>
              </a:rPr>
              <a:t>Because of this, </a:t>
            </a:r>
            <a:r>
              <a:rPr lang="en-GB" sz="1300">
                <a:solidFill>
                  <a:srgbClr val="9A3412"/>
                </a:solidFill>
                <a:latin typeface="Fraunces"/>
                <a:ea typeface="Fraunces"/>
                <a:cs typeface="Fraunces"/>
                <a:sym typeface="Fraunces"/>
              </a:rPr>
              <a:t>the</a:t>
            </a:r>
            <a:r>
              <a:rPr lang="en-GB" sz="1300">
                <a:solidFill>
                  <a:srgbClr val="9A3412"/>
                </a:solidFill>
                <a:latin typeface="Fraunces"/>
                <a:ea typeface="Fraunces"/>
                <a:cs typeface="Fraunces"/>
                <a:sym typeface="Fraunces"/>
              </a:rPr>
              <a:t> Miller-Rabin algorithm can be used in several real life applications, such as RSA encryption which uses very large primes.</a:t>
            </a:r>
            <a:endParaRPr sz="1300">
              <a:solidFill>
                <a:srgbClr val="9A3412"/>
              </a:solidFill>
              <a:latin typeface="Fraunces"/>
              <a:ea typeface="Fraunces"/>
              <a:cs typeface="Fraunces"/>
              <a:sym typeface="Fraunces"/>
            </a:endParaRPr>
          </a:p>
          <a:p>
            <a:pPr indent="0" lvl="0" marL="0" rtl="0" algn="l">
              <a:spcBef>
                <a:spcPts val="0"/>
              </a:spcBef>
              <a:spcAft>
                <a:spcPts val="0"/>
              </a:spcAft>
              <a:buNone/>
            </a:pPr>
            <a:r>
              <a:t/>
            </a:r>
            <a:endParaRPr sz="1300">
              <a:solidFill>
                <a:srgbClr val="9A3412"/>
              </a:solidFill>
              <a:latin typeface="Fraunces"/>
              <a:ea typeface="Fraunces"/>
              <a:cs typeface="Fraunces"/>
              <a:sym typeface="Fraunces"/>
            </a:endParaRPr>
          </a:p>
          <a:p>
            <a:pPr indent="0" lvl="0" marL="0" rtl="0" algn="l">
              <a:spcBef>
                <a:spcPts val="0"/>
              </a:spcBef>
              <a:spcAft>
                <a:spcPts val="0"/>
              </a:spcAft>
              <a:buNone/>
            </a:pPr>
            <a:r>
              <a:rPr lang="en-GB" sz="1300">
                <a:solidFill>
                  <a:srgbClr val="9A3412"/>
                </a:solidFill>
                <a:latin typeface="Fraunces"/>
                <a:ea typeface="Fraunces"/>
                <a:cs typeface="Fraunces"/>
                <a:sym typeface="Fraunces"/>
              </a:rPr>
              <a:t>One </a:t>
            </a:r>
            <a:r>
              <a:rPr lang="en-GB" sz="1300">
                <a:solidFill>
                  <a:srgbClr val="9A3412"/>
                </a:solidFill>
                <a:latin typeface="Fraunces"/>
                <a:ea typeface="Fraunces"/>
                <a:cs typeface="Fraunces"/>
                <a:sym typeface="Fraunces"/>
              </a:rPr>
              <a:t>challenge</a:t>
            </a:r>
            <a:r>
              <a:rPr lang="en-GB" sz="1300">
                <a:solidFill>
                  <a:srgbClr val="9A3412"/>
                </a:solidFill>
                <a:latin typeface="Fraunces"/>
                <a:ea typeface="Fraunces"/>
                <a:cs typeface="Fraunces"/>
                <a:sym typeface="Fraunces"/>
              </a:rPr>
              <a:t> was deciding what k (iteration number) to use to balance between accuracy and speed.</a:t>
            </a:r>
            <a:endParaRPr sz="1300">
              <a:solidFill>
                <a:srgbClr val="9A3412"/>
              </a:solidFill>
              <a:latin typeface="Fraunces"/>
              <a:ea typeface="Fraunces"/>
              <a:cs typeface="Fraunces"/>
              <a:sym typeface="Fraunces"/>
            </a:endParaRPr>
          </a:p>
          <a:p>
            <a:pPr indent="0" lvl="0" marL="0" rtl="0" algn="l">
              <a:spcBef>
                <a:spcPts val="0"/>
              </a:spcBef>
              <a:spcAft>
                <a:spcPts val="0"/>
              </a:spcAft>
              <a:buNone/>
            </a:pPr>
            <a:r>
              <a:t/>
            </a:r>
            <a:endParaRPr sz="1200">
              <a:solidFill>
                <a:srgbClr val="9A3412"/>
              </a:solidFill>
              <a:latin typeface="Fraunces"/>
              <a:ea typeface="Fraunces"/>
              <a:cs typeface="Fraunces"/>
              <a:sym typeface="Fraunces"/>
            </a:endParaRPr>
          </a:p>
          <a:p>
            <a:pPr indent="0" lvl="0" marL="0" rtl="0" algn="l">
              <a:spcBef>
                <a:spcPts val="1200"/>
              </a:spcBef>
              <a:spcAft>
                <a:spcPts val="0"/>
              </a:spcAft>
              <a:buNone/>
            </a:pPr>
            <a:r>
              <a:t/>
            </a:r>
            <a:endParaRPr sz="1200">
              <a:solidFill>
                <a:srgbClr val="0B5394"/>
              </a:solidFill>
              <a:latin typeface="Fraunces"/>
              <a:ea typeface="Fraunces"/>
              <a:cs typeface="Fraunces"/>
              <a:sym typeface="Fraunces"/>
            </a:endParaRPr>
          </a:p>
          <a:p>
            <a:pPr indent="0" lvl="0" marL="0" rtl="0" algn="l">
              <a:spcBef>
                <a:spcPts val="0"/>
              </a:spcBef>
              <a:spcAft>
                <a:spcPts val="1200"/>
              </a:spcAft>
              <a:buNone/>
            </a:pPr>
            <a:r>
              <a:t/>
            </a:r>
            <a:endParaRPr>
              <a:solidFill>
                <a:srgbClr val="0B5394"/>
              </a:solidFill>
              <a:latin typeface="Fraunces"/>
              <a:ea typeface="Fraunces"/>
              <a:cs typeface="Fraunces"/>
              <a:sym typeface="Fraunce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1"/>
          <p:cNvSpPr/>
          <p:nvPr/>
        </p:nvSpPr>
        <p:spPr>
          <a:xfrm>
            <a:off x="10650" y="-10650"/>
            <a:ext cx="9144000" cy="5715000"/>
          </a:xfrm>
          <a:prstGeom prst="rect">
            <a:avLst/>
          </a:prstGeom>
          <a:noFill/>
          <a:ln cap="flat" cmpd="sng" w="38100">
            <a:solidFill>
              <a:srgbClr val="5E3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1"/>
          <p:cNvSpPr txBox="1"/>
          <p:nvPr>
            <p:ph type="title"/>
          </p:nvPr>
        </p:nvSpPr>
        <p:spPr>
          <a:xfrm>
            <a:off x="311700" y="302897"/>
            <a:ext cx="8520600" cy="63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solidFill>
                  <a:srgbClr val="5E3C23"/>
                </a:solidFill>
                <a:latin typeface="Fraunces"/>
                <a:ea typeface="Fraunces"/>
                <a:cs typeface="Fraunces"/>
                <a:sym typeface="Fraunces"/>
              </a:rPr>
              <a:t>Freivalds’ Algorithm</a:t>
            </a:r>
            <a:endParaRPr>
              <a:solidFill>
                <a:srgbClr val="5E3C23"/>
              </a:solidFill>
              <a:latin typeface="Fraunces"/>
              <a:ea typeface="Fraunces"/>
              <a:cs typeface="Fraunces"/>
              <a:sym typeface="Fraunces"/>
            </a:endParaRPr>
          </a:p>
          <a:p>
            <a:pPr indent="0" lvl="0" marL="0" rtl="0" algn="l">
              <a:spcBef>
                <a:spcPts val="0"/>
              </a:spcBef>
              <a:spcAft>
                <a:spcPts val="0"/>
              </a:spcAft>
              <a:buNone/>
            </a:pPr>
            <a:r>
              <a:t/>
            </a:r>
            <a:endParaRPr>
              <a:latin typeface="Fraunces"/>
              <a:ea typeface="Fraunces"/>
              <a:cs typeface="Fraunces"/>
              <a:sym typeface="Fraunces"/>
            </a:endParaRPr>
          </a:p>
        </p:txBody>
      </p:sp>
      <p:sp>
        <p:nvSpPr>
          <p:cNvPr id="122" name="Google Shape;122;p21"/>
          <p:cNvSpPr txBox="1"/>
          <p:nvPr>
            <p:ph idx="1" type="body"/>
          </p:nvPr>
        </p:nvSpPr>
        <p:spPr>
          <a:xfrm>
            <a:off x="215925" y="1045650"/>
            <a:ext cx="8520600" cy="458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0B5394"/>
                </a:solidFill>
                <a:latin typeface="Fraunces"/>
                <a:ea typeface="Fraunces"/>
                <a:cs typeface="Fraunces"/>
                <a:sym typeface="Fraunces"/>
              </a:rPr>
              <a:t>High-Level Overview of Algorithm:</a:t>
            </a:r>
            <a:endParaRPr sz="1600">
              <a:solidFill>
                <a:srgbClr val="0B5394"/>
              </a:solidFill>
              <a:latin typeface="Fraunces"/>
              <a:ea typeface="Fraunces"/>
              <a:cs typeface="Fraunces"/>
              <a:sym typeface="Fraunces"/>
            </a:endParaRPr>
          </a:p>
          <a:p>
            <a:pPr indent="0" lvl="0" marL="0" rtl="0" algn="l">
              <a:spcBef>
                <a:spcPts val="1200"/>
              </a:spcBef>
              <a:spcAft>
                <a:spcPts val="0"/>
              </a:spcAft>
              <a:buNone/>
            </a:pPr>
            <a:r>
              <a:t/>
            </a:r>
            <a:endParaRPr sz="1500">
              <a:solidFill>
                <a:srgbClr val="0B5394"/>
              </a:solidFill>
              <a:latin typeface="Fraunces"/>
              <a:ea typeface="Fraunces"/>
              <a:cs typeface="Fraunces"/>
              <a:sym typeface="Fraunces"/>
            </a:endParaRPr>
          </a:p>
          <a:p>
            <a:pPr indent="-323850" lvl="0" marL="457200" rtl="0" algn="l">
              <a:spcBef>
                <a:spcPts val="1200"/>
              </a:spcBef>
              <a:spcAft>
                <a:spcPts val="0"/>
              </a:spcAft>
              <a:buClr>
                <a:srgbClr val="9A3412"/>
              </a:buClr>
              <a:buSzPts val="1500"/>
              <a:buFont typeface="Fraunces"/>
              <a:buChar char="●"/>
            </a:pPr>
            <a:r>
              <a:rPr lang="en-GB" sz="1500">
                <a:solidFill>
                  <a:srgbClr val="9A3412"/>
                </a:solidFill>
                <a:latin typeface="Fraunces"/>
                <a:ea typeface="Fraunces"/>
                <a:cs typeface="Fraunces"/>
                <a:sym typeface="Fraunces"/>
              </a:rPr>
              <a:t>Frievald’s Algorithm is a randomised matrix verification algorithm </a:t>
            </a:r>
            <a:endParaRPr sz="1500">
              <a:solidFill>
                <a:srgbClr val="9A3412"/>
              </a:solidFill>
              <a:latin typeface="Fraunces"/>
              <a:ea typeface="Fraunces"/>
              <a:cs typeface="Fraunces"/>
              <a:sym typeface="Fraunces"/>
            </a:endParaRPr>
          </a:p>
          <a:p>
            <a:pPr indent="-323850" lvl="0" marL="457200" rtl="0" algn="l">
              <a:spcBef>
                <a:spcPts val="0"/>
              </a:spcBef>
              <a:spcAft>
                <a:spcPts val="0"/>
              </a:spcAft>
              <a:buClr>
                <a:srgbClr val="9A3412"/>
              </a:buClr>
              <a:buSzPts val="1500"/>
              <a:buFont typeface="Fraunces"/>
              <a:buChar char="●"/>
            </a:pPr>
            <a:r>
              <a:rPr lang="en-GB" sz="1500">
                <a:solidFill>
                  <a:srgbClr val="9A3412"/>
                </a:solidFill>
                <a:latin typeface="Fraunces"/>
                <a:ea typeface="Fraunces"/>
                <a:cs typeface="Fraunces"/>
                <a:sym typeface="Fraunces"/>
              </a:rPr>
              <a:t>Performs the operation in O(k•n</a:t>
            </a:r>
            <a:r>
              <a:rPr baseline="30000" lang="en-GB" sz="1500">
                <a:solidFill>
                  <a:srgbClr val="9A3412"/>
                </a:solidFill>
                <a:latin typeface="Fraunces"/>
                <a:ea typeface="Fraunces"/>
                <a:cs typeface="Fraunces"/>
                <a:sym typeface="Fraunces"/>
              </a:rPr>
              <a:t>2</a:t>
            </a:r>
            <a:r>
              <a:rPr lang="en-GB" sz="1500">
                <a:solidFill>
                  <a:srgbClr val="9A3412"/>
                </a:solidFill>
                <a:latin typeface="Fraunces"/>
                <a:ea typeface="Fraunces"/>
                <a:cs typeface="Fraunces"/>
                <a:sym typeface="Fraunces"/>
              </a:rPr>
              <a:t>), for k trials</a:t>
            </a:r>
            <a:endParaRPr sz="1500">
              <a:solidFill>
                <a:srgbClr val="9A3412"/>
              </a:solidFill>
              <a:latin typeface="Fraunces"/>
              <a:ea typeface="Fraunces"/>
              <a:cs typeface="Fraunces"/>
              <a:sym typeface="Fraunces"/>
            </a:endParaRPr>
          </a:p>
          <a:p>
            <a:pPr indent="-323850" lvl="0" marL="457200" rtl="0" algn="l">
              <a:spcBef>
                <a:spcPts val="0"/>
              </a:spcBef>
              <a:spcAft>
                <a:spcPts val="0"/>
              </a:spcAft>
              <a:buClr>
                <a:srgbClr val="9A3412"/>
              </a:buClr>
              <a:buSzPts val="1500"/>
              <a:buFont typeface="Fraunces"/>
              <a:buChar char="●"/>
            </a:pPr>
            <a:r>
              <a:rPr lang="en-GB" sz="1500">
                <a:solidFill>
                  <a:srgbClr val="9A3412"/>
                </a:solidFill>
                <a:latin typeface="Fraunces"/>
                <a:ea typeface="Fraunces"/>
                <a:cs typeface="Fraunces"/>
                <a:sym typeface="Fraunces"/>
              </a:rPr>
              <a:t>Chooses a random 1xn vector </a:t>
            </a:r>
            <a:r>
              <a:rPr b="1" i="1" lang="en-GB" sz="1500">
                <a:solidFill>
                  <a:srgbClr val="9A3412"/>
                </a:solidFill>
                <a:latin typeface="Fraunces"/>
                <a:ea typeface="Fraunces"/>
                <a:cs typeface="Fraunces"/>
                <a:sym typeface="Fraunces"/>
              </a:rPr>
              <a:t>r</a:t>
            </a:r>
            <a:r>
              <a:rPr i="1" lang="en-GB" sz="1500">
                <a:solidFill>
                  <a:srgbClr val="9A3412"/>
                </a:solidFill>
                <a:latin typeface="Fraunces"/>
                <a:ea typeface="Fraunces"/>
                <a:cs typeface="Fraunces"/>
                <a:sym typeface="Fraunces"/>
              </a:rPr>
              <a:t> </a:t>
            </a:r>
            <a:r>
              <a:rPr lang="en-GB" sz="1500">
                <a:solidFill>
                  <a:srgbClr val="9A3412"/>
                </a:solidFill>
                <a:latin typeface="Fraunces"/>
                <a:ea typeface="Fraunces"/>
                <a:cs typeface="Fraunces"/>
                <a:sym typeface="Fraunces"/>
              </a:rPr>
              <a:t>that is composed completely of 0s and 1s</a:t>
            </a:r>
            <a:endParaRPr sz="1500">
              <a:solidFill>
                <a:srgbClr val="9A3412"/>
              </a:solidFill>
              <a:latin typeface="Fraunces"/>
              <a:ea typeface="Fraunces"/>
              <a:cs typeface="Fraunces"/>
              <a:sym typeface="Fraunces"/>
            </a:endParaRPr>
          </a:p>
          <a:p>
            <a:pPr indent="-323850" lvl="0" marL="457200" rtl="0" algn="l">
              <a:spcBef>
                <a:spcPts val="0"/>
              </a:spcBef>
              <a:spcAft>
                <a:spcPts val="0"/>
              </a:spcAft>
              <a:buClr>
                <a:srgbClr val="9A3412"/>
              </a:buClr>
              <a:buSzPts val="1500"/>
              <a:buFont typeface="Fraunces"/>
              <a:buChar char="●"/>
            </a:pPr>
            <a:r>
              <a:rPr lang="en-GB" sz="1500">
                <a:solidFill>
                  <a:srgbClr val="9A3412"/>
                </a:solidFill>
                <a:latin typeface="Fraunces"/>
                <a:ea typeface="Fraunces"/>
                <a:cs typeface="Fraunces"/>
                <a:sym typeface="Fraunces"/>
              </a:rPr>
              <a:t>Then multiplying it with one of the input matrices B, </a:t>
            </a:r>
            <a:r>
              <a:rPr i="1" lang="en-GB" sz="1500">
                <a:solidFill>
                  <a:srgbClr val="9A3412"/>
                </a:solidFill>
                <a:latin typeface="Fraunces"/>
                <a:ea typeface="Fraunces"/>
                <a:cs typeface="Fraunces"/>
                <a:sym typeface="Fraunces"/>
              </a:rPr>
              <a:t>then</a:t>
            </a:r>
            <a:r>
              <a:rPr lang="en-GB" sz="1500">
                <a:solidFill>
                  <a:srgbClr val="9A3412"/>
                </a:solidFill>
                <a:latin typeface="Fraunces"/>
                <a:ea typeface="Fraunces"/>
                <a:cs typeface="Fraunces"/>
                <a:sym typeface="Fraunces"/>
              </a:rPr>
              <a:t> multiplying the result by the other input matrix A; result = K</a:t>
            </a:r>
            <a:endParaRPr sz="1500">
              <a:solidFill>
                <a:srgbClr val="9A3412"/>
              </a:solidFill>
              <a:latin typeface="Fraunces"/>
              <a:ea typeface="Fraunces"/>
              <a:cs typeface="Fraunces"/>
              <a:sym typeface="Fraunces"/>
            </a:endParaRPr>
          </a:p>
          <a:p>
            <a:pPr indent="-323850" lvl="0" marL="457200" rtl="0" algn="l">
              <a:spcBef>
                <a:spcPts val="0"/>
              </a:spcBef>
              <a:spcAft>
                <a:spcPts val="0"/>
              </a:spcAft>
              <a:buClr>
                <a:srgbClr val="9A3412"/>
              </a:buClr>
              <a:buSzPts val="1500"/>
              <a:buFont typeface="Fraunces"/>
              <a:buChar char="●"/>
            </a:pPr>
            <a:r>
              <a:rPr lang="en-GB" sz="1500">
                <a:solidFill>
                  <a:srgbClr val="9A3412"/>
                </a:solidFill>
                <a:latin typeface="Fraunces"/>
                <a:ea typeface="Fraunces"/>
                <a:cs typeface="Fraunces"/>
                <a:sym typeface="Fraunces"/>
              </a:rPr>
              <a:t>Finally, it subtracts the product of C [target matrix, presumed to be A•B] and </a:t>
            </a:r>
            <a:r>
              <a:rPr b="1" i="1" lang="en-GB" sz="1500">
                <a:solidFill>
                  <a:srgbClr val="9A3412"/>
                </a:solidFill>
                <a:latin typeface="Fraunces"/>
                <a:ea typeface="Fraunces"/>
                <a:cs typeface="Fraunces"/>
                <a:sym typeface="Fraunces"/>
              </a:rPr>
              <a:t>r </a:t>
            </a:r>
            <a:r>
              <a:rPr lang="en-GB" sz="1500">
                <a:solidFill>
                  <a:srgbClr val="9A3412"/>
                </a:solidFill>
                <a:latin typeface="Fraunces"/>
                <a:ea typeface="Fraunces"/>
                <a:cs typeface="Fraunces"/>
                <a:sym typeface="Fraunces"/>
              </a:rPr>
              <a:t>from K</a:t>
            </a:r>
            <a:r>
              <a:rPr lang="en-GB" sz="1500">
                <a:solidFill>
                  <a:srgbClr val="9A3412"/>
                </a:solidFill>
                <a:latin typeface="Fraunces"/>
                <a:ea typeface="Fraunces"/>
                <a:cs typeface="Fraunces"/>
                <a:sym typeface="Fraunces"/>
              </a:rPr>
              <a:t>. </a:t>
            </a:r>
            <a:endParaRPr sz="1500">
              <a:solidFill>
                <a:srgbClr val="9A3412"/>
              </a:solidFill>
              <a:latin typeface="Fraunces"/>
              <a:ea typeface="Fraunces"/>
              <a:cs typeface="Fraunces"/>
              <a:sym typeface="Fraunces"/>
            </a:endParaRPr>
          </a:p>
          <a:p>
            <a:pPr indent="-323850" lvl="0" marL="457200" rtl="0" algn="l">
              <a:spcBef>
                <a:spcPts val="0"/>
              </a:spcBef>
              <a:spcAft>
                <a:spcPts val="0"/>
              </a:spcAft>
              <a:buClr>
                <a:srgbClr val="9A3412"/>
              </a:buClr>
              <a:buSzPts val="1500"/>
              <a:buFont typeface="Fraunces"/>
              <a:buChar char="●"/>
            </a:pPr>
            <a:r>
              <a:rPr lang="en-GB" sz="1500">
                <a:solidFill>
                  <a:srgbClr val="9A3412"/>
                </a:solidFill>
                <a:latin typeface="Fraunces"/>
                <a:ea typeface="Fraunces"/>
                <a:cs typeface="Fraunces"/>
                <a:sym typeface="Fraunces"/>
              </a:rPr>
              <a:t>If the result is NOT 0, then matrix C is definitely not a product of A and B, as Freivald’s cannot output false negatives. </a:t>
            </a:r>
            <a:endParaRPr sz="1500">
              <a:solidFill>
                <a:srgbClr val="9A3412"/>
              </a:solidFill>
              <a:latin typeface="Fraunces"/>
              <a:ea typeface="Fraunces"/>
              <a:cs typeface="Fraunces"/>
              <a:sym typeface="Fraunces"/>
            </a:endParaRPr>
          </a:p>
          <a:p>
            <a:pPr indent="-323850" lvl="0" marL="457200" rtl="0" algn="l">
              <a:spcBef>
                <a:spcPts val="0"/>
              </a:spcBef>
              <a:spcAft>
                <a:spcPts val="0"/>
              </a:spcAft>
              <a:buClr>
                <a:srgbClr val="9A3412"/>
              </a:buClr>
              <a:buSzPts val="1500"/>
              <a:buFont typeface="Fraunces"/>
              <a:buChar char="●"/>
            </a:pPr>
            <a:r>
              <a:rPr lang="en-GB" sz="1500">
                <a:solidFill>
                  <a:srgbClr val="9A3412"/>
                </a:solidFill>
                <a:latin typeface="Fraunces"/>
                <a:ea typeface="Fraunces"/>
                <a:cs typeface="Fraunces"/>
                <a:sym typeface="Fraunces"/>
              </a:rPr>
              <a:t>If the result is 0, it is very likely that C </a:t>
            </a:r>
            <a:r>
              <a:rPr i="1" lang="en-GB" sz="1500">
                <a:solidFill>
                  <a:srgbClr val="9A3412"/>
                </a:solidFill>
                <a:latin typeface="Fraunces"/>
                <a:ea typeface="Fraunces"/>
                <a:cs typeface="Fraunces"/>
                <a:sym typeface="Fraunces"/>
              </a:rPr>
              <a:t>is</a:t>
            </a:r>
            <a:r>
              <a:rPr lang="en-GB" sz="1500">
                <a:solidFill>
                  <a:srgbClr val="9A3412"/>
                </a:solidFill>
                <a:latin typeface="Fraunces"/>
                <a:ea typeface="Fraunces"/>
                <a:cs typeface="Fraunces"/>
                <a:sym typeface="Fraunces"/>
              </a:rPr>
              <a:t> the product of A and B, with a small error probability of 2</a:t>
            </a:r>
            <a:r>
              <a:rPr baseline="30000" lang="en-GB" sz="1500">
                <a:solidFill>
                  <a:srgbClr val="9A3412"/>
                </a:solidFill>
                <a:latin typeface="Fraunces"/>
                <a:ea typeface="Fraunces"/>
                <a:cs typeface="Fraunces"/>
                <a:sym typeface="Fraunces"/>
              </a:rPr>
              <a:t>-k</a:t>
            </a:r>
            <a:r>
              <a:rPr lang="en-GB" sz="1500">
                <a:solidFill>
                  <a:srgbClr val="9A3412"/>
                </a:solidFill>
                <a:latin typeface="Fraunces"/>
                <a:ea typeface="Fraunces"/>
                <a:cs typeface="Fraunces"/>
                <a:sym typeface="Fraunces"/>
              </a:rPr>
              <a:t> ≼ 0.5.</a:t>
            </a:r>
            <a:endParaRPr sz="1500">
              <a:solidFill>
                <a:srgbClr val="9A3412"/>
              </a:solidFill>
              <a:latin typeface="Fraunces"/>
              <a:ea typeface="Fraunces"/>
              <a:cs typeface="Fraunces"/>
              <a:sym typeface="Fraunces"/>
            </a:endParaRPr>
          </a:p>
          <a:p>
            <a:pPr indent="0" lvl="0" marL="0" rtl="0" algn="l">
              <a:spcBef>
                <a:spcPts val="1200"/>
              </a:spcBef>
              <a:spcAft>
                <a:spcPts val="1200"/>
              </a:spcAft>
              <a:buNone/>
            </a:pPr>
            <a:r>
              <a:t/>
            </a:r>
            <a:endParaRPr sz="1100">
              <a:solidFill>
                <a:srgbClr val="38761D"/>
              </a:solidFill>
              <a:latin typeface="Fraunces"/>
              <a:ea typeface="Fraunces"/>
              <a:cs typeface="Fraunces"/>
              <a:sym typeface="Fraunce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